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50" r:id="rId3"/>
  </p:sldMasterIdLst>
  <p:notesMasterIdLst>
    <p:notesMasterId r:id="rId5"/>
  </p:notesMasterIdLst>
  <p:sldIdLst>
    <p:sldId id="270" r:id="rId4"/>
    <p:sldId id="257" r:id="rId6"/>
    <p:sldId id="258" r:id="rId7"/>
    <p:sldId id="259" r:id="rId8"/>
    <p:sldId id="260" r:id="rId9"/>
    <p:sldId id="261" r:id="rId10"/>
    <p:sldId id="262" r:id="rId11"/>
    <p:sldId id="263" r:id="rId12"/>
    <p:sldId id="264" r:id="rId13"/>
    <p:sldId id="265" r:id="rId14"/>
    <p:sldId id="269" r:id="rId15"/>
    <p:sldId id="267" r:id="rId16"/>
  </p:sldIdLst>
  <p:sldSz cx="9144000" cy="5143500"/>
  <p:notesSz cx="51435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55A5C"/>
    <a:srgbClr val="AA4E50"/>
    <a:srgbClr val="F6E0E4"/>
    <a:srgbClr val="EEED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a:t>
            </a:r>
            <a:r>
              <a:rPr lang="zh-CN" altLang="en-US" dirty="0"/>
              <a:t>可以贴图</a:t>
            </a:r>
            <a:r>
              <a:rPr lang="zh-CN" altLang="en-US" dirty="0"/>
              <a:t>占位</a:t>
            </a:r>
            <a:endParaRPr lang="zh-CN" alt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1"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7" Type="http://schemas.openxmlformats.org/officeDocument/2006/relationships/notesSlide" Target="../notesSlides/notesSlide3.xml"/><Relationship Id="rId26" Type="http://schemas.openxmlformats.org/officeDocument/2006/relationships/slideLayout" Target="../slideLayouts/slideLayout1.xml"/><Relationship Id="rId25" Type="http://schemas.openxmlformats.org/officeDocument/2006/relationships/image" Target="../media/image5.png"/><Relationship Id="rId24" Type="http://schemas.openxmlformats.org/officeDocument/2006/relationships/tags" Target="../tags/tag24.xml"/><Relationship Id="rId23" Type="http://schemas.openxmlformats.org/officeDocument/2006/relationships/tags" Target="../tags/tag23.xml"/><Relationship Id="rId22" Type="http://schemas.openxmlformats.org/officeDocument/2006/relationships/tags" Target="../tags/tag22.xml"/><Relationship Id="rId21" Type="http://schemas.openxmlformats.org/officeDocument/2006/relationships/tags" Target="../tags/tag21.xml"/><Relationship Id="rId20" Type="http://schemas.openxmlformats.org/officeDocument/2006/relationships/tags" Target="../tags/tag20.xml"/><Relationship Id="rId2" Type="http://schemas.openxmlformats.org/officeDocument/2006/relationships/tags" Target="../tags/tag2.xml"/><Relationship Id="rId19" Type="http://schemas.openxmlformats.org/officeDocument/2006/relationships/tags" Target="../tags/tag19.xml"/><Relationship Id="rId18" Type="http://schemas.openxmlformats.org/officeDocument/2006/relationships/tags" Target="../tags/tag18.xml"/><Relationship Id="rId17" Type="http://schemas.openxmlformats.org/officeDocument/2006/relationships/tags" Target="../tags/tag17.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1.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1.xml"/><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8102E"/>
        </a:solidFill>
        <a:effectLst/>
      </p:bgPr>
    </p:bg>
    <p:spTree>
      <p:nvGrpSpPr>
        <p:cNvPr id="1" name=""/>
        <p:cNvGrpSpPr/>
        <p:nvPr/>
      </p:nvGrpSpPr>
      <p:grpSpPr>
        <a:xfrm>
          <a:off x="0" y="0"/>
          <a:ext cx="0" cy="0"/>
          <a:chOff x="0" y="0"/>
          <a:chExt cx="0" cy="0"/>
        </a:xfrm>
      </p:grpSpPr>
      <p:pic>
        <p:nvPicPr>
          <p:cNvPr id="10" name="图片 9" descr="ChatGPT Image Apr 3, 2026, 10_01_02 PM"/>
          <p:cNvPicPr>
            <a:picLocks noChangeAspect="1"/>
          </p:cNvPicPr>
          <p:nvPr/>
        </p:nvPicPr>
        <p:blipFill>
          <a:blip r:embed="rId1"/>
          <a:stretch>
            <a:fillRect/>
          </a:stretch>
        </p:blipFill>
        <p:spPr>
          <a:xfrm>
            <a:off x="-635" y="0"/>
            <a:ext cx="9144635" cy="5143500"/>
          </a:xfrm>
          <a:prstGeom prst="rect">
            <a:avLst/>
          </a:prstGeom>
          <a:gradFill>
            <a:gsLst>
              <a:gs pos="9000">
                <a:srgbClr val="F6E0E4"/>
              </a:gs>
              <a:gs pos="73000">
                <a:schemeClr val="accent1">
                  <a:lumMod val="45000"/>
                  <a:lumOff val="55000"/>
                </a:schemeClr>
              </a:gs>
              <a:gs pos="83000">
                <a:schemeClr val="accent1">
                  <a:lumMod val="45000"/>
                  <a:lumOff val="55000"/>
                </a:schemeClr>
              </a:gs>
              <a:gs pos="100000">
                <a:schemeClr val="accent1">
                  <a:lumMod val="30000"/>
                  <a:lumOff val="70000"/>
                </a:schemeClr>
              </a:gs>
            </a:gsLst>
            <a:path path="rect">
              <a:fillToRect t="100000" r="100000"/>
            </a:path>
            <a:tileRect l="-100000" b="-100000"/>
          </a:gradFill>
        </p:spPr>
      </p:pic>
      <p:sp>
        <p:nvSpPr>
          <p:cNvPr id="2" name="Shape 0"/>
          <p:cNvSpPr/>
          <p:nvPr/>
        </p:nvSpPr>
        <p:spPr>
          <a:xfrm>
            <a:off x="0" y="0"/>
            <a:ext cx="9144000" cy="73152"/>
          </a:xfrm>
          <a:prstGeom prst="rect">
            <a:avLst/>
          </a:prstGeom>
          <a:solidFill>
            <a:srgbClr val="8B0000"/>
          </a:solidFill>
        </p:spPr>
      </p:sp>
      <p:sp>
        <p:nvSpPr>
          <p:cNvPr id="15" name="矩形 14"/>
          <p:cNvSpPr/>
          <p:nvPr/>
        </p:nvSpPr>
        <p:spPr>
          <a:xfrm>
            <a:off x="0" y="73025"/>
            <a:ext cx="9144000" cy="5069840"/>
          </a:xfrm>
          <a:prstGeom prst="rect">
            <a:avLst/>
          </a:prstGeom>
          <a:gradFill>
            <a:gsLst>
              <a:gs pos="67000">
                <a:srgbClr val="B55A5C">
                  <a:alpha val="14000"/>
                </a:srgbClr>
              </a:gs>
              <a:gs pos="86000">
                <a:srgbClr val="B55A5C">
                  <a:alpha val="0"/>
                  <a:lumMod val="99000"/>
                  <a:lumOff val="1000"/>
                </a:srgbClr>
              </a:gs>
              <a:gs pos="100000">
                <a:srgbClr val="B55A5C">
                  <a:alpha val="0"/>
                </a:srgbClr>
              </a:gs>
            </a:gsLst>
            <a:path path="rect">
              <a:fillToRect t="100000" r="100000"/>
            </a:path>
            <a:tileRect l="-100000" b="-100000"/>
          </a:gradFill>
        </p:spPr>
        <p:style>
          <a:lnRef idx="0">
            <a:srgbClr val="FFFFFF"/>
          </a:lnRef>
          <a:fillRef idx="1">
            <a:schemeClr val="accent1"/>
          </a:fillRef>
          <a:effectRef idx="0">
            <a:srgbClr val="FFFFFF"/>
          </a:effectRef>
          <a:fontRef idx="minor">
            <a:schemeClr val="lt1"/>
          </a:fontRef>
        </p:style>
        <p:txBody>
          <a:bodyPr rtlCol="0" anchor="ctr"/>
          <a:p>
            <a:pPr algn="ctr"/>
            <a:endParaRPr lang="zh-CN" altLang="en-US"/>
          </a:p>
        </p:txBody>
      </p:sp>
      <p:sp>
        <p:nvSpPr>
          <p:cNvPr id="3" name="Text 1"/>
          <p:cNvSpPr/>
          <p:nvPr/>
        </p:nvSpPr>
        <p:spPr>
          <a:xfrm>
            <a:off x="731520" y="914400"/>
            <a:ext cx="7680960" cy="822960"/>
          </a:xfrm>
          <a:prstGeom prst="rect">
            <a:avLst/>
          </a:prstGeom>
          <a:noFill/>
        </p:spPr>
        <p:txBody>
          <a:bodyPr wrap="square" lIns="0" tIns="0" rIns="0" bIns="0" rtlCol="0" anchor="ctr"/>
          <a:lstStyle/>
          <a:p>
            <a:pPr marL="0" indent="0" algn="l">
              <a:buNone/>
            </a:pPr>
            <a:r>
              <a:rPr lang="en-US" sz="3600" b="1" dirty="0">
                <a:ln w="10160">
                  <a:solidFill>
                    <a:schemeClr val="bg1"/>
                  </a:solidFill>
                  <a:prstDash val="solid"/>
                </a:ln>
                <a:solidFill>
                  <a:srgbClr val="FFFFFF"/>
                </a:solidFill>
                <a:effectLst>
                  <a:outerShdw blurRad="38100" dist="22860" dir="5400000" algn="tl" rotWithShape="0">
                    <a:srgbClr val="000000">
                      <a:alpha val="30000"/>
                    </a:srgbClr>
                  </a:outerShdw>
                </a:effectLst>
                <a:latin typeface="微软雅黑" panose="020B0503020204020204" pitchFamily="34" charset="-122"/>
                <a:ea typeface="微软雅黑" panose="020B0503020204020204" pitchFamily="34" charset="-122"/>
                <a:cs typeface="微软雅黑" panose="020B0503020204020204" pitchFamily="34" charset="-120"/>
              </a:rPr>
              <a:t>韩束红蛮腰次抛精华</a:t>
            </a:r>
            <a:endParaRPr lang="en-US" sz="3600" b="1" dirty="0">
              <a:ln w="10160">
                <a:solidFill>
                  <a:schemeClr val="bg1"/>
                </a:solidFill>
                <a:prstDash val="solid"/>
              </a:ln>
              <a:solidFill>
                <a:srgbClr val="FFFFFF"/>
              </a:solidFill>
              <a:effectLst>
                <a:outerShdw blurRad="38100" dist="22860" dir="5400000" algn="tl" rotWithShape="0">
                  <a:srgbClr val="000000">
                    <a:alpha val="30000"/>
                  </a:srgbClr>
                </a:outerShdw>
              </a:effectLst>
              <a:latin typeface="微软雅黑" panose="020B0503020204020204" pitchFamily="34" charset="-122"/>
              <a:ea typeface="微软雅黑" panose="020B0503020204020204" pitchFamily="34" charset="-122"/>
              <a:cs typeface="微软雅黑" panose="020B0503020204020204" pitchFamily="34" charset="-120"/>
            </a:endParaRPr>
          </a:p>
        </p:txBody>
      </p:sp>
      <p:sp>
        <p:nvSpPr>
          <p:cNvPr id="4" name="Text 2"/>
          <p:cNvSpPr/>
          <p:nvPr/>
        </p:nvSpPr>
        <p:spPr>
          <a:xfrm>
            <a:off x="731520" y="1691640"/>
            <a:ext cx="7680960" cy="640080"/>
          </a:xfrm>
          <a:prstGeom prst="rect">
            <a:avLst/>
          </a:prstGeom>
          <a:noFill/>
        </p:spPr>
        <p:txBody>
          <a:bodyPr wrap="square" lIns="0" tIns="0" rIns="0" bIns="0" rtlCol="0" anchor="ctr"/>
          <a:lstStyle/>
          <a:p>
            <a:pPr marL="0" indent="0" algn="l">
              <a:buNone/>
            </a:pPr>
            <a:r>
              <a:rPr lang="en-US" sz="2800" dirty="0">
                <a:solidFill>
                  <a:srgbClr val="FFFFFF">
                    <a:alpha val="90000"/>
                  </a:srgbClr>
                </a:solidFill>
                <a:latin typeface="微软雅黑" panose="020B0503020204020204" pitchFamily="34" charset="-122"/>
                <a:ea typeface="微软雅黑" panose="020B0503020204020204" pitchFamily="34" charset="-122"/>
                <a:cs typeface="微软雅黑" panose="020B0503020204020204" pitchFamily="34" charset="-120"/>
              </a:rPr>
              <a:t>竞品分析与内容优化方案</a:t>
            </a:r>
            <a:endParaRPr lang="en-US" sz="2800" dirty="0"/>
          </a:p>
        </p:txBody>
      </p:sp>
      <p:sp>
        <p:nvSpPr>
          <p:cNvPr id="5" name="Shape 3"/>
          <p:cNvSpPr/>
          <p:nvPr/>
        </p:nvSpPr>
        <p:spPr>
          <a:xfrm>
            <a:off x="731520" y="2514600"/>
            <a:ext cx="2286000" cy="0"/>
          </a:xfrm>
          <a:prstGeom prst="line">
            <a:avLst/>
          </a:prstGeom>
          <a:noFill/>
          <a:ln w="25400">
            <a:solidFill>
              <a:srgbClr val="FFFFFF"/>
            </a:solidFill>
            <a:prstDash val="solid"/>
          </a:ln>
        </p:spPr>
      </p:sp>
      <p:sp>
        <p:nvSpPr>
          <p:cNvPr id="6" name="Text 4"/>
          <p:cNvSpPr/>
          <p:nvPr/>
        </p:nvSpPr>
        <p:spPr>
          <a:xfrm>
            <a:off x="746760" y="2544445"/>
            <a:ext cx="6858000" cy="548640"/>
          </a:xfrm>
          <a:prstGeom prst="rect">
            <a:avLst/>
          </a:prstGeom>
          <a:noFill/>
        </p:spPr>
        <p:txBody>
          <a:bodyPr wrap="square" lIns="0" tIns="0" rIns="0" bIns="0" rtlCol="0" anchor="ctr"/>
          <a:lstStyle/>
          <a:p>
            <a:pPr marL="0" indent="0" algn="l">
              <a:buNone/>
            </a:pPr>
            <a:r>
              <a:rPr lang="en-US" sz="1400" dirty="0">
                <a:solidFill>
                  <a:srgbClr val="FFFFFF">
                    <a:alpha val="85000"/>
                  </a:srgbClr>
                </a:solidFill>
                <a:latin typeface="微软雅黑" panose="020B0503020204020204" pitchFamily="34" charset="-122"/>
                <a:ea typeface="微软雅黑" panose="020B0503020204020204" pitchFamily="34" charset="-122"/>
                <a:cs typeface="微软雅黑" panose="020B0503020204020204" pitchFamily="34" charset="-120"/>
              </a:rPr>
              <a:t>从竞品拆解、消费者洞察，到内容优化与GTM表达的完整产品营销思考路径</a:t>
            </a:r>
            <a:endParaRPr lang="en-US" sz="1400" dirty="0"/>
          </a:p>
        </p:txBody>
      </p:sp>
      <p:sp>
        <p:nvSpPr>
          <p:cNvPr id="7" name="Shape 5"/>
          <p:cNvSpPr/>
          <p:nvPr/>
        </p:nvSpPr>
        <p:spPr>
          <a:xfrm>
            <a:off x="0" y="4229100"/>
            <a:ext cx="9144000" cy="914400"/>
          </a:xfrm>
          <a:prstGeom prst="rect">
            <a:avLst/>
          </a:prstGeom>
          <a:solidFill>
            <a:srgbClr val="8B0000">
              <a:alpha val="60000"/>
            </a:srgbClr>
          </a:solidFill>
        </p:spPr>
      </p:sp>
      <p:sp>
        <p:nvSpPr>
          <p:cNvPr id="8" name="Text 6"/>
          <p:cNvSpPr/>
          <p:nvPr/>
        </p:nvSpPr>
        <p:spPr>
          <a:xfrm>
            <a:off x="731520" y="4343400"/>
            <a:ext cx="7680960" cy="365760"/>
          </a:xfrm>
          <a:prstGeom prst="rect">
            <a:avLst/>
          </a:prstGeom>
          <a:noFill/>
        </p:spPr>
        <p:txBody>
          <a:bodyPr wrap="square" lIns="0" tIns="0" rIns="0" bIns="0" rtlCol="0" anchor="ctr"/>
          <a:lstStyle/>
          <a:p>
            <a:pPr marL="0" indent="0">
              <a:buNone/>
            </a:pPr>
            <a:r>
              <a:rPr lang="en-US" sz="1100" b="1" dirty="0">
                <a:solidFill>
                  <a:srgbClr val="FFFFFF"/>
                </a:solidFill>
              </a:rPr>
              <a:t>作者：谢谦</a:t>
            </a:r>
            <a:r>
              <a:rPr lang="en-US" sz="1100" dirty="0">
                <a:solidFill>
                  <a:srgbClr val="FFFFFF">
                    <a:alpha val="85000"/>
                  </a:srgbClr>
                </a:solidFill>
              </a:rPr>
              <a:t>　　数据采集：2026年3月　　竞品：相宜本草 / 百雀羚 / 丸美</a:t>
            </a:r>
            <a:endParaRPr lang="en-US" sz="1100" dirty="0"/>
          </a:p>
        </p:txBody>
      </p:sp>
      <p:sp>
        <p:nvSpPr>
          <p:cNvPr id="9" name="Text 7"/>
          <p:cNvSpPr/>
          <p:nvPr/>
        </p:nvSpPr>
        <p:spPr>
          <a:xfrm>
            <a:off x="731520" y="4663440"/>
            <a:ext cx="7680960" cy="274320"/>
          </a:xfrm>
          <a:prstGeom prst="rect">
            <a:avLst/>
          </a:prstGeom>
          <a:noFill/>
        </p:spPr>
        <p:txBody>
          <a:bodyPr wrap="square" lIns="0" tIns="0" rIns="0" bIns="0" rtlCol="0" anchor="ctr"/>
          <a:lstStyle/>
          <a:p>
            <a:pPr marL="0" indent="0">
              <a:buNone/>
            </a:pPr>
            <a:r>
              <a:rPr lang="en-US" sz="1000" dirty="0">
                <a:solidFill>
                  <a:srgbClr val="FFFFFF">
                    <a:alpha val="75000"/>
                  </a:srgbClr>
                </a:solidFill>
              </a:rPr>
              <a:t>数据来源：天猫/淘宝、抖音、小红书</a:t>
            </a:r>
            <a:endParaRPr lang="en-US" sz="1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9144000" cy="54864"/>
          </a:xfrm>
          <a:prstGeom prst="rect">
            <a:avLst/>
          </a:prstGeom>
          <a:solidFill>
            <a:srgbClr val="C8102E"/>
          </a:solidFill>
        </p:spPr>
      </p:sp>
      <p:sp>
        <p:nvSpPr>
          <p:cNvPr id="3" name="Shape 1"/>
          <p:cNvSpPr/>
          <p:nvPr/>
        </p:nvSpPr>
        <p:spPr>
          <a:xfrm>
            <a:off x="457200" y="320040"/>
            <a:ext cx="54864" cy="411480"/>
          </a:xfrm>
          <a:prstGeom prst="rect">
            <a:avLst/>
          </a:prstGeom>
          <a:solidFill>
            <a:srgbClr val="C8102E"/>
          </a:solidFill>
        </p:spPr>
      </p:sp>
      <p:sp>
        <p:nvSpPr>
          <p:cNvPr id="4" name="Text 2"/>
          <p:cNvSpPr/>
          <p:nvPr/>
        </p:nvSpPr>
        <p:spPr>
          <a:xfrm>
            <a:off x="658368" y="274320"/>
            <a:ext cx="7772400" cy="502920"/>
          </a:xfrm>
          <a:prstGeom prst="rect">
            <a:avLst/>
          </a:prstGeom>
          <a:noFill/>
        </p:spPr>
        <p:txBody>
          <a:bodyPr wrap="square" lIns="0" tIns="0" rIns="0" bIns="0" rtlCol="0" anchor="ctr"/>
          <a:lstStyle/>
          <a:p>
            <a:pPr marL="0" indent="0" algn="l">
              <a:buNone/>
            </a:pPr>
            <a:r>
              <a:rPr lang="en-US" sz="2000" b="1"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0"/>
              </a:rPr>
              <a:t>头图与详情页结构建议</a:t>
            </a:r>
            <a:endParaRPr lang="en-US" sz="2000" dirty="0"/>
          </a:p>
        </p:txBody>
      </p:sp>
      <p:sp>
        <p:nvSpPr>
          <p:cNvPr id="6" name="Text 4"/>
          <p:cNvSpPr/>
          <p:nvPr/>
        </p:nvSpPr>
        <p:spPr>
          <a:xfrm>
            <a:off x="8412480" y="4709160"/>
            <a:ext cx="457200" cy="320040"/>
          </a:xfrm>
          <a:prstGeom prst="rect">
            <a:avLst/>
          </a:prstGeom>
          <a:noFill/>
        </p:spPr>
        <p:txBody>
          <a:bodyPr wrap="square" rtlCol="0" anchor="ctr"/>
          <a:lstStyle/>
          <a:p>
            <a:pPr marL="0" indent="0" algn="ctr">
              <a:buNone/>
            </a:pPr>
            <a:r>
              <a:rPr lang="en-US" sz="900" dirty="0">
                <a:solidFill>
                  <a:srgbClr val="666666"/>
                </a:solidFill>
              </a:rPr>
              <a:t>10</a:t>
            </a:r>
            <a:endParaRPr lang="en-US" sz="900" dirty="0"/>
          </a:p>
        </p:txBody>
      </p:sp>
      <p:sp>
        <p:nvSpPr>
          <p:cNvPr id="7" name="Shape 5"/>
          <p:cNvSpPr/>
          <p:nvPr/>
        </p:nvSpPr>
        <p:spPr>
          <a:xfrm>
            <a:off x="0" y="5088636"/>
            <a:ext cx="9144000" cy="54864"/>
          </a:xfrm>
          <a:prstGeom prst="rect">
            <a:avLst/>
          </a:prstGeom>
          <a:solidFill>
            <a:srgbClr val="C8102E"/>
          </a:solidFill>
        </p:spPr>
      </p:sp>
      <p:sp>
        <p:nvSpPr>
          <p:cNvPr id="8" name="Text 6"/>
          <p:cNvSpPr/>
          <p:nvPr/>
        </p:nvSpPr>
        <p:spPr>
          <a:xfrm>
            <a:off x="457200" y="1005840"/>
            <a:ext cx="3657600" cy="274320"/>
          </a:xfrm>
          <a:prstGeom prst="rect">
            <a:avLst/>
          </a:prstGeom>
          <a:noFill/>
        </p:spPr>
        <p:txBody>
          <a:bodyPr wrap="square" lIns="0" tIns="0" rIns="0" bIns="0" rtlCol="0" anchor="ctr"/>
          <a:lstStyle/>
          <a:p>
            <a:pPr marL="0" indent="0">
              <a:buNone/>
            </a:pPr>
            <a:r>
              <a:rPr lang="en-US" sz="1200" b="1" dirty="0">
                <a:solidFill>
                  <a:srgbClr val="C8102E"/>
                </a:solidFill>
              </a:rPr>
              <a:t>头图三类入口策略</a:t>
            </a:r>
            <a:endParaRPr lang="en-US" sz="1200" dirty="0"/>
          </a:p>
        </p:txBody>
      </p:sp>
      <p:sp>
        <p:nvSpPr>
          <p:cNvPr id="9" name="Shape 7"/>
          <p:cNvSpPr/>
          <p:nvPr/>
        </p:nvSpPr>
        <p:spPr>
          <a:xfrm>
            <a:off x="457200" y="1325880"/>
            <a:ext cx="2651760" cy="1097280"/>
          </a:xfrm>
          <a:prstGeom prst="rect">
            <a:avLst/>
          </a:prstGeom>
          <a:solidFill>
            <a:srgbClr val="F5F5F5"/>
          </a:solidFill>
          <a:effectLst>
            <a:outerShdw blurRad="50800" dist="25400" dir="8100000" algn="bl" rotWithShape="0">
              <a:srgbClr val="000000">
                <a:alpha val="10000"/>
              </a:srgbClr>
            </a:outerShdw>
          </a:effectLst>
        </p:spPr>
      </p:sp>
      <p:sp>
        <p:nvSpPr>
          <p:cNvPr id="10" name="Shape 8"/>
          <p:cNvSpPr/>
          <p:nvPr/>
        </p:nvSpPr>
        <p:spPr>
          <a:xfrm>
            <a:off x="457200" y="1325880"/>
            <a:ext cx="2651760" cy="320040"/>
          </a:xfrm>
          <a:prstGeom prst="rect">
            <a:avLst/>
          </a:prstGeom>
          <a:solidFill>
            <a:srgbClr val="C8102E"/>
          </a:solidFill>
        </p:spPr>
      </p:sp>
      <p:sp>
        <p:nvSpPr>
          <p:cNvPr id="11" name="Text 9"/>
          <p:cNvSpPr/>
          <p:nvPr/>
        </p:nvSpPr>
        <p:spPr>
          <a:xfrm>
            <a:off x="457200" y="1325880"/>
            <a:ext cx="2651760" cy="320040"/>
          </a:xfrm>
          <a:prstGeom prst="rect">
            <a:avLst/>
          </a:prstGeom>
          <a:noFill/>
        </p:spPr>
        <p:txBody>
          <a:bodyPr wrap="square" lIns="0" tIns="0" rIns="0" bIns="0" rtlCol="0" anchor="ctr"/>
          <a:lstStyle/>
          <a:p>
            <a:pPr marL="0" indent="0" algn="ctr">
              <a:buNone/>
            </a:pPr>
            <a:r>
              <a:rPr lang="en-US" sz="1100" b="1" dirty="0">
                <a:solidFill>
                  <a:srgbClr val="FFFFFF"/>
                </a:solidFill>
              </a:rPr>
              <a:t>功效型</a:t>
            </a:r>
            <a:endParaRPr lang="en-US" sz="1100" dirty="0"/>
          </a:p>
        </p:txBody>
      </p:sp>
      <p:sp>
        <p:nvSpPr>
          <p:cNvPr id="12" name="Text 10"/>
          <p:cNvSpPr/>
          <p:nvPr/>
        </p:nvSpPr>
        <p:spPr>
          <a:xfrm>
            <a:off x="548640" y="1691640"/>
            <a:ext cx="2468880" cy="411480"/>
          </a:xfrm>
          <a:prstGeom prst="rect">
            <a:avLst/>
          </a:prstGeom>
          <a:noFill/>
        </p:spPr>
        <p:txBody>
          <a:bodyPr wrap="square" lIns="0" tIns="0" rIns="0" bIns="0" rtlCol="0" anchor="ctr"/>
          <a:lstStyle/>
          <a:p>
            <a:pPr marL="0" indent="0">
              <a:buNone/>
            </a:pPr>
            <a:r>
              <a:rPr lang="en-US" sz="850" dirty="0">
                <a:solidFill>
                  <a:srgbClr val="333333"/>
                </a:solidFill>
              </a:rPr>
              <a:t>轻抗老/紧致/维稳</a:t>
            </a:r>
            <a:endParaRPr lang="en-US" sz="850" dirty="0"/>
          </a:p>
          <a:p>
            <a:pPr marL="0" indent="0">
              <a:buNone/>
            </a:pPr>
            <a:r>
              <a:rPr lang="en-US" sz="850" dirty="0">
                <a:solidFill>
                  <a:srgbClr val="333333"/>
                </a:solidFill>
              </a:rPr>
              <a:t>环六肽核心成分视觉化</a:t>
            </a:r>
            <a:endParaRPr lang="en-US" sz="850" dirty="0"/>
          </a:p>
        </p:txBody>
      </p:sp>
      <p:sp>
        <p:nvSpPr>
          <p:cNvPr id="13" name="Text 11"/>
          <p:cNvSpPr/>
          <p:nvPr/>
        </p:nvSpPr>
        <p:spPr>
          <a:xfrm>
            <a:off x="548640" y="2121408"/>
            <a:ext cx="2468880" cy="228600"/>
          </a:xfrm>
          <a:prstGeom prst="rect">
            <a:avLst/>
          </a:prstGeom>
          <a:noFill/>
        </p:spPr>
        <p:txBody>
          <a:bodyPr wrap="square" lIns="0" tIns="0" rIns="0" bIns="0" rtlCol="0" anchor="ctr"/>
          <a:lstStyle/>
          <a:p>
            <a:pPr marL="0" indent="0">
              <a:buNone/>
            </a:pPr>
            <a:r>
              <a:rPr lang="en-US" sz="800" i="1" dirty="0">
                <a:solidFill>
                  <a:srgbClr val="666666"/>
                </a:solidFill>
              </a:rPr>
              <a:t>功效党、初抗老人群</a:t>
            </a:r>
            <a:endParaRPr lang="en-US" sz="800" dirty="0"/>
          </a:p>
        </p:txBody>
      </p:sp>
      <p:sp>
        <p:nvSpPr>
          <p:cNvPr id="14" name="Shape 12"/>
          <p:cNvSpPr/>
          <p:nvPr/>
        </p:nvSpPr>
        <p:spPr>
          <a:xfrm>
            <a:off x="3291840" y="1325880"/>
            <a:ext cx="2651760" cy="1097280"/>
          </a:xfrm>
          <a:prstGeom prst="rect">
            <a:avLst/>
          </a:prstGeom>
          <a:solidFill>
            <a:srgbClr val="F5F5F5"/>
          </a:solidFill>
          <a:effectLst>
            <a:outerShdw blurRad="50800" dist="25400" dir="8100000" algn="bl" rotWithShape="0">
              <a:srgbClr val="000000">
                <a:alpha val="10000"/>
              </a:srgbClr>
            </a:outerShdw>
          </a:effectLst>
        </p:spPr>
      </p:sp>
      <p:sp>
        <p:nvSpPr>
          <p:cNvPr id="15" name="Shape 13"/>
          <p:cNvSpPr/>
          <p:nvPr/>
        </p:nvSpPr>
        <p:spPr>
          <a:xfrm>
            <a:off x="3291840" y="1325880"/>
            <a:ext cx="2651760" cy="320040"/>
          </a:xfrm>
          <a:prstGeom prst="rect">
            <a:avLst/>
          </a:prstGeom>
          <a:solidFill>
            <a:srgbClr val="C8102E"/>
          </a:solidFill>
        </p:spPr>
      </p:sp>
      <p:sp>
        <p:nvSpPr>
          <p:cNvPr id="16" name="Text 14"/>
          <p:cNvSpPr/>
          <p:nvPr/>
        </p:nvSpPr>
        <p:spPr>
          <a:xfrm>
            <a:off x="3291840" y="1325880"/>
            <a:ext cx="2651760" cy="320040"/>
          </a:xfrm>
          <a:prstGeom prst="rect">
            <a:avLst/>
          </a:prstGeom>
          <a:noFill/>
        </p:spPr>
        <p:txBody>
          <a:bodyPr wrap="square" lIns="0" tIns="0" rIns="0" bIns="0" rtlCol="0" anchor="ctr"/>
          <a:lstStyle/>
          <a:p>
            <a:pPr marL="0" indent="0" algn="ctr">
              <a:buNone/>
            </a:pPr>
            <a:r>
              <a:rPr lang="en-US" sz="1100" b="1" dirty="0">
                <a:solidFill>
                  <a:srgbClr val="FFFFFF"/>
                </a:solidFill>
              </a:rPr>
              <a:t>肤感型</a:t>
            </a:r>
            <a:endParaRPr lang="en-US" sz="1100" dirty="0"/>
          </a:p>
        </p:txBody>
      </p:sp>
      <p:sp>
        <p:nvSpPr>
          <p:cNvPr id="17" name="Text 15"/>
          <p:cNvSpPr/>
          <p:nvPr/>
        </p:nvSpPr>
        <p:spPr>
          <a:xfrm>
            <a:off x="3383280" y="1691640"/>
            <a:ext cx="2468880" cy="411480"/>
          </a:xfrm>
          <a:prstGeom prst="rect">
            <a:avLst/>
          </a:prstGeom>
          <a:noFill/>
        </p:spPr>
        <p:txBody>
          <a:bodyPr wrap="square" lIns="0" tIns="0" rIns="0" bIns="0" rtlCol="0" anchor="ctr"/>
          <a:lstStyle/>
          <a:p>
            <a:pPr marL="0" indent="0">
              <a:buNone/>
            </a:pPr>
            <a:r>
              <a:rPr lang="en-US" sz="850" dirty="0">
                <a:solidFill>
                  <a:srgbClr val="333333"/>
                </a:solidFill>
              </a:rPr>
              <a:t>轻润好吸收/妆前更服帖</a:t>
            </a:r>
            <a:endParaRPr lang="en-US" sz="850" dirty="0"/>
          </a:p>
          <a:p>
            <a:pPr marL="0" indent="0">
              <a:buNone/>
            </a:pPr>
            <a:r>
              <a:rPr lang="en-US" sz="850" dirty="0">
                <a:solidFill>
                  <a:srgbClr val="333333"/>
                </a:solidFill>
              </a:rPr>
              <a:t>产品质地流动感视觉</a:t>
            </a:r>
            <a:endParaRPr lang="en-US" sz="850" dirty="0"/>
          </a:p>
        </p:txBody>
      </p:sp>
      <p:sp>
        <p:nvSpPr>
          <p:cNvPr id="18" name="Text 16"/>
          <p:cNvSpPr/>
          <p:nvPr/>
        </p:nvSpPr>
        <p:spPr>
          <a:xfrm>
            <a:off x="3383280" y="2121408"/>
            <a:ext cx="2468880" cy="228600"/>
          </a:xfrm>
          <a:prstGeom prst="rect">
            <a:avLst/>
          </a:prstGeom>
          <a:noFill/>
        </p:spPr>
        <p:txBody>
          <a:bodyPr wrap="square" lIns="0" tIns="0" rIns="0" bIns="0" rtlCol="0" anchor="ctr"/>
          <a:lstStyle/>
          <a:p>
            <a:pPr marL="0" indent="0">
              <a:buNone/>
            </a:pPr>
            <a:r>
              <a:rPr lang="en-US" sz="800" i="1" dirty="0">
                <a:solidFill>
                  <a:srgbClr val="666666"/>
                </a:solidFill>
              </a:rPr>
              <a:t>彩妆用户、职场通勤</a:t>
            </a:r>
            <a:endParaRPr lang="en-US" sz="800" dirty="0"/>
          </a:p>
        </p:txBody>
      </p:sp>
      <p:sp>
        <p:nvSpPr>
          <p:cNvPr id="19" name="Shape 17"/>
          <p:cNvSpPr/>
          <p:nvPr/>
        </p:nvSpPr>
        <p:spPr>
          <a:xfrm>
            <a:off x="6126480" y="1325880"/>
            <a:ext cx="2651760" cy="1097280"/>
          </a:xfrm>
          <a:prstGeom prst="rect">
            <a:avLst/>
          </a:prstGeom>
          <a:solidFill>
            <a:srgbClr val="F5F5F5"/>
          </a:solidFill>
          <a:effectLst>
            <a:outerShdw blurRad="50800" dist="25400" dir="8100000" algn="bl" rotWithShape="0">
              <a:srgbClr val="000000">
                <a:alpha val="10000"/>
              </a:srgbClr>
            </a:outerShdw>
          </a:effectLst>
        </p:spPr>
      </p:sp>
      <p:sp>
        <p:nvSpPr>
          <p:cNvPr id="20" name="Shape 18"/>
          <p:cNvSpPr/>
          <p:nvPr/>
        </p:nvSpPr>
        <p:spPr>
          <a:xfrm>
            <a:off x="6126480" y="1325880"/>
            <a:ext cx="2651760" cy="320040"/>
          </a:xfrm>
          <a:prstGeom prst="rect">
            <a:avLst/>
          </a:prstGeom>
          <a:solidFill>
            <a:srgbClr val="C8102E"/>
          </a:solidFill>
        </p:spPr>
      </p:sp>
      <p:sp>
        <p:nvSpPr>
          <p:cNvPr id="21" name="Text 19"/>
          <p:cNvSpPr/>
          <p:nvPr/>
        </p:nvSpPr>
        <p:spPr>
          <a:xfrm>
            <a:off x="6126480" y="1325880"/>
            <a:ext cx="2651760" cy="320040"/>
          </a:xfrm>
          <a:prstGeom prst="rect">
            <a:avLst/>
          </a:prstGeom>
          <a:noFill/>
        </p:spPr>
        <p:txBody>
          <a:bodyPr wrap="square" lIns="0" tIns="0" rIns="0" bIns="0" rtlCol="0" anchor="ctr"/>
          <a:lstStyle/>
          <a:p>
            <a:pPr marL="0" indent="0" algn="ctr">
              <a:buNone/>
            </a:pPr>
            <a:r>
              <a:rPr lang="en-US" sz="1100" b="1" dirty="0">
                <a:solidFill>
                  <a:srgbClr val="FFFFFF"/>
                </a:solidFill>
              </a:rPr>
              <a:t>场景型</a:t>
            </a:r>
            <a:endParaRPr lang="en-US" sz="1100" dirty="0"/>
          </a:p>
        </p:txBody>
      </p:sp>
      <p:sp>
        <p:nvSpPr>
          <p:cNvPr id="22" name="Text 20"/>
          <p:cNvSpPr/>
          <p:nvPr/>
        </p:nvSpPr>
        <p:spPr>
          <a:xfrm>
            <a:off x="6217920" y="1691640"/>
            <a:ext cx="2468880" cy="411480"/>
          </a:xfrm>
          <a:prstGeom prst="rect">
            <a:avLst/>
          </a:prstGeom>
          <a:noFill/>
        </p:spPr>
        <p:txBody>
          <a:bodyPr wrap="square" lIns="0" tIns="0" rIns="0" bIns="0" rtlCol="0" anchor="ctr"/>
          <a:lstStyle/>
          <a:p>
            <a:pPr marL="0" indent="0">
              <a:buNone/>
            </a:pPr>
            <a:r>
              <a:rPr lang="en-US" sz="850" dirty="0">
                <a:solidFill>
                  <a:srgbClr val="333333"/>
                </a:solidFill>
              </a:rPr>
              <a:t>熬夜后/妆前/换季/出差</a:t>
            </a:r>
            <a:endParaRPr lang="en-US" sz="850" dirty="0"/>
          </a:p>
          <a:p>
            <a:pPr marL="0" indent="0">
              <a:buNone/>
            </a:pPr>
            <a:r>
              <a:rPr lang="en-US" sz="850" dirty="0">
                <a:solidFill>
                  <a:srgbClr val="333333"/>
                </a:solidFill>
              </a:rPr>
              <a:t>生活化使用场景</a:t>
            </a:r>
            <a:endParaRPr lang="en-US" sz="850" dirty="0"/>
          </a:p>
        </p:txBody>
      </p:sp>
      <p:sp>
        <p:nvSpPr>
          <p:cNvPr id="23" name="Text 21"/>
          <p:cNvSpPr/>
          <p:nvPr/>
        </p:nvSpPr>
        <p:spPr>
          <a:xfrm>
            <a:off x="6217920" y="2121408"/>
            <a:ext cx="2468880" cy="228600"/>
          </a:xfrm>
          <a:prstGeom prst="rect">
            <a:avLst/>
          </a:prstGeom>
          <a:noFill/>
        </p:spPr>
        <p:txBody>
          <a:bodyPr wrap="square" lIns="0" tIns="0" rIns="0" bIns="0" rtlCol="0" anchor="ctr"/>
          <a:lstStyle/>
          <a:p>
            <a:pPr marL="0" indent="0">
              <a:buNone/>
            </a:pPr>
            <a:r>
              <a:rPr lang="en-US" sz="800" i="1" dirty="0">
                <a:solidFill>
                  <a:srgbClr val="666666"/>
                </a:solidFill>
              </a:rPr>
              <a:t>场景驱动型购买人群</a:t>
            </a:r>
            <a:endParaRPr lang="en-US" sz="800" dirty="0"/>
          </a:p>
        </p:txBody>
      </p:sp>
      <p:sp>
        <p:nvSpPr>
          <p:cNvPr id="24" name="Text 22"/>
          <p:cNvSpPr/>
          <p:nvPr/>
        </p:nvSpPr>
        <p:spPr>
          <a:xfrm>
            <a:off x="457200" y="2651760"/>
            <a:ext cx="8229600" cy="274320"/>
          </a:xfrm>
          <a:prstGeom prst="rect">
            <a:avLst/>
          </a:prstGeom>
          <a:noFill/>
        </p:spPr>
        <p:txBody>
          <a:bodyPr wrap="square" lIns="0" tIns="0" rIns="0" bIns="0" rtlCol="0" anchor="ctr"/>
          <a:lstStyle/>
          <a:p>
            <a:pPr marL="0" indent="0">
              <a:buNone/>
            </a:pPr>
            <a:r>
              <a:rPr lang="en-US" sz="1200" b="1" dirty="0">
                <a:solidFill>
                  <a:srgbClr val="C8102E"/>
                </a:solidFill>
              </a:rPr>
              <a:t>详情页建议结构（6模块）</a:t>
            </a:r>
            <a:endParaRPr lang="en-US" sz="1200" dirty="0"/>
          </a:p>
        </p:txBody>
      </p:sp>
      <p:sp>
        <p:nvSpPr>
          <p:cNvPr id="25" name="Shape 23"/>
          <p:cNvSpPr/>
          <p:nvPr/>
        </p:nvSpPr>
        <p:spPr>
          <a:xfrm>
            <a:off x="457200" y="3017520"/>
            <a:ext cx="2651760" cy="685800"/>
          </a:xfrm>
          <a:prstGeom prst="rect">
            <a:avLst/>
          </a:prstGeom>
          <a:solidFill>
            <a:srgbClr val="FCEAEA"/>
          </a:solidFill>
          <a:effectLst>
            <a:outerShdw blurRad="50800" dist="25400" dir="8100000" algn="bl" rotWithShape="0">
              <a:srgbClr val="000000">
                <a:alpha val="10000"/>
              </a:srgbClr>
            </a:outerShdw>
          </a:effectLst>
        </p:spPr>
      </p:sp>
      <p:sp>
        <p:nvSpPr>
          <p:cNvPr id="26" name="Shape 24"/>
          <p:cNvSpPr/>
          <p:nvPr/>
        </p:nvSpPr>
        <p:spPr>
          <a:xfrm>
            <a:off x="457200" y="3017520"/>
            <a:ext cx="54864" cy="685800"/>
          </a:xfrm>
          <a:prstGeom prst="rect">
            <a:avLst/>
          </a:prstGeom>
          <a:solidFill>
            <a:srgbClr val="C8102E"/>
          </a:solidFill>
        </p:spPr>
      </p:sp>
      <p:sp>
        <p:nvSpPr>
          <p:cNvPr id="27" name="Text 25"/>
          <p:cNvSpPr/>
          <p:nvPr/>
        </p:nvSpPr>
        <p:spPr>
          <a:xfrm>
            <a:off x="594360" y="3063240"/>
            <a:ext cx="2377440" cy="256032"/>
          </a:xfrm>
          <a:prstGeom prst="rect">
            <a:avLst/>
          </a:prstGeom>
          <a:noFill/>
        </p:spPr>
        <p:txBody>
          <a:bodyPr wrap="square" lIns="0" tIns="0" rIns="0" bIns="0" rtlCol="0" anchor="ctr"/>
          <a:lstStyle/>
          <a:p>
            <a:pPr marL="0" indent="0">
              <a:buNone/>
            </a:pPr>
            <a:r>
              <a:rPr lang="en-US" sz="1000" b="1" dirty="0">
                <a:solidFill>
                  <a:srgbClr val="C8102E"/>
                </a:solidFill>
              </a:rPr>
              <a:t>① 这是什么产品</a:t>
            </a:r>
            <a:endParaRPr lang="en-US" sz="1000" dirty="0"/>
          </a:p>
        </p:txBody>
      </p:sp>
      <p:sp>
        <p:nvSpPr>
          <p:cNvPr id="28" name="Text 26"/>
          <p:cNvSpPr/>
          <p:nvPr/>
        </p:nvSpPr>
        <p:spPr>
          <a:xfrm>
            <a:off x="594360" y="3337560"/>
            <a:ext cx="2377440" cy="320040"/>
          </a:xfrm>
          <a:prstGeom prst="rect">
            <a:avLst/>
          </a:prstGeom>
          <a:noFill/>
        </p:spPr>
        <p:txBody>
          <a:bodyPr wrap="square" lIns="0" tIns="0" rIns="0" bIns="0" rtlCol="0" anchor="ctr"/>
          <a:lstStyle/>
          <a:p>
            <a:pPr marL="0" indent="0">
              <a:buNone/>
            </a:pPr>
            <a:r>
              <a:rPr lang="en-US" sz="800" dirty="0">
                <a:solidFill>
                  <a:srgbClr val="333333"/>
                </a:solidFill>
              </a:rPr>
              <a:t>轻抗老次抛精华，1句话定义+核心成分高亮</a:t>
            </a:r>
            <a:endParaRPr lang="en-US" sz="800" dirty="0"/>
          </a:p>
        </p:txBody>
      </p:sp>
      <p:sp>
        <p:nvSpPr>
          <p:cNvPr id="29" name="Shape 27"/>
          <p:cNvSpPr/>
          <p:nvPr/>
        </p:nvSpPr>
        <p:spPr>
          <a:xfrm>
            <a:off x="3291840" y="3017520"/>
            <a:ext cx="2651760" cy="685800"/>
          </a:xfrm>
          <a:prstGeom prst="rect">
            <a:avLst/>
          </a:prstGeom>
          <a:solidFill>
            <a:srgbClr val="FCEAEA"/>
          </a:solidFill>
          <a:effectLst>
            <a:outerShdw blurRad="50800" dist="25400" dir="8100000" algn="bl" rotWithShape="0">
              <a:srgbClr val="000000">
                <a:alpha val="10000"/>
              </a:srgbClr>
            </a:outerShdw>
          </a:effectLst>
        </p:spPr>
      </p:sp>
      <p:sp>
        <p:nvSpPr>
          <p:cNvPr id="30" name="Shape 28"/>
          <p:cNvSpPr/>
          <p:nvPr/>
        </p:nvSpPr>
        <p:spPr>
          <a:xfrm>
            <a:off x="3291840" y="3017520"/>
            <a:ext cx="54864" cy="685800"/>
          </a:xfrm>
          <a:prstGeom prst="rect">
            <a:avLst/>
          </a:prstGeom>
          <a:solidFill>
            <a:srgbClr val="C8102E"/>
          </a:solidFill>
        </p:spPr>
      </p:sp>
      <p:sp>
        <p:nvSpPr>
          <p:cNvPr id="31" name="Text 29"/>
          <p:cNvSpPr/>
          <p:nvPr/>
        </p:nvSpPr>
        <p:spPr>
          <a:xfrm>
            <a:off x="3429000" y="3063240"/>
            <a:ext cx="2377440" cy="256032"/>
          </a:xfrm>
          <a:prstGeom prst="rect">
            <a:avLst/>
          </a:prstGeom>
          <a:noFill/>
        </p:spPr>
        <p:txBody>
          <a:bodyPr wrap="square" lIns="0" tIns="0" rIns="0" bIns="0" rtlCol="0" anchor="ctr"/>
          <a:lstStyle/>
          <a:p>
            <a:pPr marL="0" indent="0">
              <a:buNone/>
            </a:pPr>
            <a:r>
              <a:rPr lang="en-US" sz="1000" b="1" dirty="0">
                <a:solidFill>
                  <a:srgbClr val="C8102E"/>
                </a:solidFill>
              </a:rPr>
              <a:t>② 适合谁</a:t>
            </a:r>
            <a:endParaRPr lang="en-US" sz="1000" dirty="0"/>
          </a:p>
        </p:txBody>
      </p:sp>
      <p:sp>
        <p:nvSpPr>
          <p:cNvPr id="32" name="Text 30"/>
          <p:cNvSpPr/>
          <p:nvPr/>
        </p:nvSpPr>
        <p:spPr>
          <a:xfrm>
            <a:off x="3429000" y="3337560"/>
            <a:ext cx="2377440" cy="320040"/>
          </a:xfrm>
          <a:prstGeom prst="rect">
            <a:avLst/>
          </a:prstGeom>
          <a:noFill/>
        </p:spPr>
        <p:txBody>
          <a:bodyPr wrap="square" lIns="0" tIns="0" rIns="0" bIns="0" rtlCol="0" anchor="ctr"/>
          <a:lstStyle/>
          <a:p>
            <a:pPr marL="0" indent="0">
              <a:buNone/>
            </a:pPr>
            <a:r>
              <a:rPr lang="en-US" sz="800" dirty="0">
                <a:solidFill>
                  <a:srgbClr val="333333"/>
                </a:solidFill>
              </a:rPr>
              <a:t>25–35岁初抗老/熬夜党/妆前需求/出差族</a:t>
            </a:r>
            <a:endParaRPr lang="en-US" sz="800" dirty="0"/>
          </a:p>
        </p:txBody>
      </p:sp>
      <p:sp>
        <p:nvSpPr>
          <p:cNvPr id="33" name="Shape 31"/>
          <p:cNvSpPr/>
          <p:nvPr/>
        </p:nvSpPr>
        <p:spPr>
          <a:xfrm>
            <a:off x="6126480" y="3017520"/>
            <a:ext cx="2651760" cy="685800"/>
          </a:xfrm>
          <a:prstGeom prst="rect">
            <a:avLst/>
          </a:prstGeom>
          <a:solidFill>
            <a:srgbClr val="FCEAEA"/>
          </a:solidFill>
          <a:effectLst>
            <a:outerShdw blurRad="50800" dist="25400" dir="8100000" algn="bl" rotWithShape="0">
              <a:srgbClr val="000000">
                <a:alpha val="10000"/>
              </a:srgbClr>
            </a:outerShdw>
          </a:effectLst>
        </p:spPr>
      </p:sp>
      <p:sp>
        <p:nvSpPr>
          <p:cNvPr id="34" name="Shape 32"/>
          <p:cNvSpPr/>
          <p:nvPr/>
        </p:nvSpPr>
        <p:spPr>
          <a:xfrm>
            <a:off x="6126480" y="3017520"/>
            <a:ext cx="54864" cy="685800"/>
          </a:xfrm>
          <a:prstGeom prst="rect">
            <a:avLst/>
          </a:prstGeom>
          <a:solidFill>
            <a:srgbClr val="C8102E"/>
          </a:solidFill>
        </p:spPr>
      </p:sp>
      <p:sp>
        <p:nvSpPr>
          <p:cNvPr id="35" name="Text 33"/>
          <p:cNvSpPr/>
          <p:nvPr/>
        </p:nvSpPr>
        <p:spPr>
          <a:xfrm>
            <a:off x="6263640" y="3063240"/>
            <a:ext cx="2377440" cy="256032"/>
          </a:xfrm>
          <a:prstGeom prst="rect">
            <a:avLst/>
          </a:prstGeom>
          <a:noFill/>
        </p:spPr>
        <p:txBody>
          <a:bodyPr wrap="square" lIns="0" tIns="0" rIns="0" bIns="0" rtlCol="0" anchor="ctr"/>
          <a:lstStyle/>
          <a:p>
            <a:pPr marL="0" indent="0">
              <a:buNone/>
            </a:pPr>
            <a:r>
              <a:rPr lang="en-US" sz="1000" b="1" dirty="0">
                <a:solidFill>
                  <a:srgbClr val="C8102E"/>
                </a:solidFill>
              </a:rPr>
              <a:t>③ 为什么现在买</a:t>
            </a:r>
            <a:endParaRPr lang="en-US" sz="1000" dirty="0"/>
          </a:p>
        </p:txBody>
      </p:sp>
      <p:sp>
        <p:nvSpPr>
          <p:cNvPr id="36" name="Text 34"/>
          <p:cNvSpPr/>
          <p:nvPr/>
        </p:nvSpPr>
        <p:spPr>
          <a:xfrm>
            <a:off x="6263640" y="3337560"/>
            <a:ext cx="2377440" cy="320040"/>
          </a:xfrm>
          <a:prstGeom prst="rect">
            <a:avLst/>
          </a:prstGeom>
          <a:noFill/>
        </p:spPr>
        <p:txBody>
          <a:bodyPr wrap="square" lIns="0" tIns="0" rIns="0" bIns="0" rtlCol="0" anchor="ctr"/>
          <a:lstStyle/>
          <a:p>
            <a:pPr marL="0" indent="0">
              <a:buNone/>
            </a:pPr>
            <a:r>
              <a:rPr lang="en-US" sz="800" dirty="0">
                <a:solidFill>
                  <a:srgbClr val="333333"/>
                </a:solidFill>
              </a:rPr>
              <a:t>次抛便携+性价比+无需防腐剂的新鲜感</a:t>
            </a:r>
            <a:endParaRPr lang="en-US" sz="800" dirty="0"/>
          </a:p>
        </p:txBody>
      </p:sp>
      <p:sp>
        <p:nvSpPr>
          <p:cNvPr id="37" name="Shape 35"/>
          <p:cNvSpPr/>
          <p:nvPr/>
        </p:nvSpPr>
        <p:spPr>
          <a:xfrm>
            <a:off x="457200" y="3794760"/>
            <a:ext cx="2651760" cy="685800"/>
          </a:xfrm>
          <a:prstGeom prst="rect">
            <a:avLst/>
          </a:prstGeom>
          <a:solidFill>
            <a:srgbClr val="FCEAEA"/>
          </a:solidFill>
          <a:effectLst>
            <a:outerShdw blurRad="50800" dist="25400" dir="8100000" algn="bl" rotWithShape="0">
              <a:srgbClr val="000000">
                <a:alpha val="10000"/>
              </a:srgbClr>
            </a:outerShdw>
          </a:effectLst>
        </p:spPr>
      </p:sp>
      <p:sp>
        <p:nvSpPr>
          <p:cNvPr id="38" name="Shape 36"/>
          <p:cNvSpPr/>
          <p:nvPr/>
        </p:nvSpPr>
        <p:spPr>
          <a:xfrm>
            <a:off x="457200" y="3794760"/>
            <a:ext cx="54864" cy="685800"/>
          </a:xfrm>
          <a:prstGeom prst="rect">
            <a:avLst/>
          </a:prstGeom>
          <a:solidFill>
            <a:srgbClr val="C8102E"/>
          </a:solidFill>
        </p:spPr>
      </p:sp>
      <p:sp>
        <p:nvSpPr>
          <p:cNvPr id="39" name="Text 37"/>
          <p:cNvSpPr/>
          <p:nvPr/>
        </p:nvSpPr>
        <p:spPr>
          <a:xfrm>
            <a:off x="594360" y="3840480"/>
            <a:ext cx="2377440" cy="256032"/>
          </a:xfrm>
          <a:prstGeom prst="rect">
            <a:avLst/>
          </a:prstGeom>
          <a:noFill/>
        </p:spPr>
        <p:txBody>
          <a:bodyPr wrap="square" lIns="0" tIns="0" rIns="0" bIns="0" rtlCol="0" anchor="ctr"/>
          <a:lstStyle/>
          <a:p>
            <a:pPr marL="0" indent="0">
              <a:buNone/>
            </a:pPr>
            <a:r>
              <a:rPr lang="en-US" sz="1000" b="1" dirty="0">
                <a:solidFill>
                  <a:srgbClr val="C8102E"/>
                </a:solidFill>
              </a:rPr>
              <a:t>④ 成分逻辑</a:t>
            </a:r>
            <a:endParaRPr lang="en-US" sz="1000" dirty="0"/>
          </a:p>
        </p:txBody>
      </p:sp>
      <p:sp>
        <p:nvSpPr>
          <p:cNvPr id="40" name="Text 38"/>
          <p:cNvSpPr/>
          <p:nvPr/>
        </p:nvSpPr>
        <p:spPr>
          <a:xfrm>
            <a:off x="594360" y="4114800"/>
            <a:ext cx="2377440" cy="320040"/>
          </a:xfrm>
          <a:prstGeom prst="rect">
            <a:avLst/>
          </a:prstGeom>
          <a:noFill/>
        </p:spPr>
        <p:txBody>
          <a:bodyPr wrap="square" lIns="0" tIns="0" rIns="0" bIns="0" rtlCol="0" anchor="ctr"/>
          <a:lstStyle/>
          <a:p>
            <a:pPr marL="0" indent="0">
              <a:buNone/>
            </a:pPr>
            <a:r>
              <a:rPr lang="en-US" sz="800" dirty="0">
                <a:solidFill>
                  <a:srgbClr val="333333"/>
                </a:solidFill>
              </a:rPr>
              <a:t>环六肽-9+多肽体系→轻抗老机制解释</a:t>
            </a:r>
            <a:endParaRPr lang="en-US" sz="800" dirty="0"/>
          </a:p>
        </p:txBody>
      </p:sp>
      <p:sp>
        <p:nvSpPr>
          <p:cNvPr id="41" name="Shape 39"/>
          <p:cNvSpPr/>
          <p:nvPr/>
        </p:nvSpPr>
        <p:spPr>
          <a:xfrm>
            <a:off x="3291840" y="3794760"/>
            <a:ext cx="2651760" cy="685800"/>
          </a:xfrm>
          <a:prstGeom prst="rect">
            <a:avLst/>
          </a:prstGeom>
          <a:solidFill>
            <a:srgbClr val="FCEAEA"/>
          </a:solidFill>
          <a:effectLst>
            <a:outerShdw blurRad="50800" dist="25400" dir="8100000" algn="bl" rotWithShape="0">
              <a:srgbClr val="000000">
                <a:alpha val="10000"/>
              </a:srgbClr>
            </a:outerShdw>
          </a:effectLst>
        </p:spPr>
      </p:sp>
      <p:sp>
        <p:nvSpPr>
          <p:cNvPr id="42" name="Shape 40"/>
          <p:cNvSpPr/>
          <p:nvPr/>
        </p:nvSpPr>
        <p:spPr>
          <a:xfrm>
            <a:off x="3291840" y="3794760"/>
            <a:ext cx="54864" cy="685800"/>
          </a:xfrm>
          <a:prstGeom prst="rect">
            <a:avLst/>
          </a:prstGeom>
          <a:solidFill>
            <a:srgbClr val="C8102E"/>
          </a:solidFill>
        </p:spPr>
      </p:sp>
      <p:sp>
        <p:nvSpPr>
          <p:cNvPr id="43" name="Text 41"/>
          <p:cNvSpPr/>
          <p:nvPr/>
        </p:nvSpPr>
        <p:spPr>
          <a:xfrm>
            <a:off x="3429000" y="3840480"/>
            <a:ext cx="2377440" cy="256032"/>
          </a:xfrm>
          <a:prstGeom prst="rect">
            <a:avLst/>
          </a:prstGeom>
          <a:noFill/>
        </p:spPr>
        <p:txBody>
          <a:bodyPr wrap="square" lIns="0" tIns="0" rIns="0" bIns="0" rtlCol="0" anchor="ctr"/>
          <a:lstStyle/>
          <a:p>
            <a:pPr marL="0" indent="0">
              <a:buNone/>
            </a:pPr>
            <a:r>
              <a:rPr lang="en-US" sz="1000" b="1" dirty="0">
                <a:solidFill>
                  <a:srgbClr val="C8102E"/>
                </a:solidFill>
              </a:rPr>
              <a:t>⑤ 真实体感</a:t>
            </a:r>
            <a:endParaRPr lang="en-US" sz="1000" dirty="0"/>
          </a:p>
        </p:txBody>
      </p:sp>
      <p:sp>
        <p:nvSpPr>
          <p:cNvPr id="44" name="Text 42"/>
          <p:cNvSpPr/>
          <p:nvPr/>
        </p:nvSpPr>
        <p:spPr>
          <a:xfrm>
            <a:off x="3429000" y="4114800"/>
            <a:ext cx="2377440" cy="320040"/>
          </a:xfrm>
          <a:prstGeom prst="rect">
            <a:avLst/>
          </a:prstGeom>
          <a:noFill/>
        </p:spPr>
        <p:txBody>
          <a:bodyPr wrap="square" lIns="0" tIns="0" rIns="0" bIns="0" rtlCol="0" anchor="ctr"/>
          <a:lstStyle/>
          <a:p>
            <a:pPr marL="0" indent="0">
              <a:buNone/>
            </a:pPr>
            <a:r>
              <a:rPr lang="en-US" sz="800" dirty="0">
                <a:solidFill>
                  <a:srgbClr val="333333"/>
                </a:solidFill>
              </a:rPr>
              <a:t>用户原声+真实肤感描述（体感先于功效）</a:t>
            </a:r>
            <a:endParaRPr lang="en-US" sz="800" dirty="0"/>
          </a:p>
        </p:txBody>
      </p:sp>
      <p:sp>
        <p:nvSpPr>
          <p:cNvPr id="45" name="Shape 43"/>
          <p:cNvSpPr/>
          <p:nvPr/>
        </p:nvSpPr>
        <p:spPr>
          <a:xfrm>
            <a:off x="6126480" y="3794760"/>
            <a:ext cx="2651760" cy="685800"/>
          </a:xfrm>
          <a:prstGeom prst="rect">
            <a:avLst/>
          </a:prstGeom>
          <a:solidFill>
            <a:srgbClr val="FCEAEA"/>
          </a:solidFill>
          <a:effectLst>
            <a:outerShdw blurRad="50800" dist="25400" dir="8100000" algn="bl" rotWithShape="0">
              <a:srgbClr val="000000">
                <a:alpha val="10000"/>
              </a:srgbClr>
            </a:outerShdw>
          </a:effectLst>
        </p:spPr>
      </p:sp>
      <p:sp>
        <p:nvSpPr>
          <p:cNvPr id="46" name="Shape 44"/>
          <p:cNvSpPr/>
          <p:nvPr/>
        </p:nvSpPr>
        <p:spPr>
          <a:xfrm>
            <a:off x="6126480" y="3794760"/>
            <a:ext cx="54864" cy="685800"/>
          </a:xfrm>
          <a:prstGeom prst="rect">
            <a:avLst/>
          </a:prstGeom>
          <a:solidFill>
            <a:srgbClr val="C8102E"/>
          </a:solidFill>
        </p:spPr>
      </p:sp>
      <p:sp>
        <p:nvSpPr>
          <p:cNvPr id="47" name="Text 45"/>
          <p:cNvSpPr/>
          <p:nvPr/>
        </p:nvSpPr>
        <p:spPr>
          <a:xfrm>
            <a:off x="6263640" y="3840480"/>
            <a:ext cx="2377440" cy="256032"/>
          </a:xfrm>
          <a:prstGeom prst="rect">
            <a:avLst/>
          </a:prstGeom>
          <a:noFill/>
        </p:spPr>
        <p:txBody>
          <a:bodyPr wrap="square" lIns="0" tIns="0" rIns="0" bIns="0" rtlCol="0" anchor="ctr"/>
          <a:lstStyle/>
          <a:p>
            <a:pPr marL="0" indent="0">
              <a:buNone/>
            </a:pPr>
            <a:r>
              <a:rPr lang="en-US" sz="1000" b="1" dirty="0">
                <a:solidFill>
                  <a:srgbClr val="C8102E"/>
                </a:solidFill>
              </a:rPr>
              <a:t>⑥ 疑问与风险</a:t>
            </a:r>
            <a:endParaRPr lang="en-US" sz="1000" dirty="0"/>
          </a:p>
        </p:txBody>
      </p:sp>
      <p:sp>
        <p:nvSpPr>
          <p:cNvPr id="48" name="Text 46"/>
          <p:cNvSpPr/>
          <p:nvPr/>
        </p:nvSpPr>
        <p:spPr>
          <a:xfrm>
            <a:off x="6263640" y="4114800"/>
            <a:ext cx="2377440" cy="320040"/>
          </a:xfrm>
          <a:prstGeom prst="rect">
            <a:avLst/>
          </a:prstGeom>
          <a:noFill/>
        </p:spPr>
        <p:txBody>
          <a:bodyPr wrap="square" lIns="0" tIns="0" rIns="0" bIns="0" rtlCol="0" anchor="ctr"/>
          <a:lstStyle/>
          <a:p>
            <a:pPr marL="0" indent="0">
              <a:buNone/>
            </a:pPr>
            <a:r>
              <a:rPr lang="en-US" sz="800" dirty="0">
                <a:solidFill>
                  <a:srgbClr val="333333"/>
                </a:solidFill>
              </a:rPr>
              <a:t>油皮/敏感肌建议、包装使用、效果预期</a:t>
            </a:r>
            <a:endParaRPr lang="en-US" sz="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9144000" cy="54864"/>
          </a:xfrm>
          <a:prstGeom prst="rect">
            <a:avLst/>
          </a:prstGeom>
          <a:solidFill>
            <a:srgbClr val="C8102E"/>
          </a:solidFill>
        </p:spPr>
      </p:sp>
      <p:sp>
        <p:nvSpPr>
          <p:cNvPr id="3" name="Shape 1"/>
          <p:cNvSpPr/>
          <p:nvPr/>
        </p:nvSpPr>
        <p:spPr>
          <a:xfrm>
            <a:off x="457200" y="320040"/>
            <a:ext cx="54864" cy="411480"/>
          </a:xfrm>
          <a:prstGeom prst="rect">
            <a:avLst/>
          </a:prstGeom>
          <a:solidFill>
            <a:srgbClr val="C8102E"/>
          </a:solidFill>
        </p:spPr>
      </p:sp>
      <p:sp>
        <p:nvSpPr>
          <p:cNvPr id="4" name="Text 2"/>
          <p:cNvSpPr/>
          <p:nvPr/>
        </p:nvSpPr>
        <p:spPr>
          <a:xfrm>
            <a:off x="658368" y="274320"/>
            <a:ext cx="7772400" cy="502920"/>
          </a:xfrm>
          <a:prstGeom prst="rect">
            <a:avLst/>
          </a:prstGeom>
          <a:noFill/>
        </p:spPr>
        <p:txBody>
          <a:bodyPr wrap="square" lIns="0" tIns="0" rIns="0" bIns="0" rtlCol="0" anchor="ctr"/>
          <a:lstStyle/>
          <a:p>
            <a:pPr marL="0" indent="0" algn="l">
              <a:buNone/>
            </a:pPr>
            <a:r>
              <a:rPr lang="en-US" sz="2000" b="1"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0"/>
              </a:rPr>
              <a:t>GTM一页纸——红蛮腰次抛精华上市表达建议</a:t>
            </a:r>
            <a:endParaRPr lang="en-US" sz="2000" dirty="0"/>
          </a:p>
        </p:txBody>
      </p:sp>
      <p:sp>
        <p:nvSpPr>
          <p:cNvPr id="6" name="Text 4"/>
          <p:cNvSpPr/>
          <p:nvPr/>
        </p:nvSpPr>
        <p:spPr>
          <a:xfrm>
            <a:off x="8412480" y="4709160"/>
            <a:ext cx="457200" cy="320040"/>
          </a:xfrm>
          <a:prstGeom prst="rect">
            <a:avLst/>
          </a:prstGeom>
          <a:noFill/>
        </p:spPr>
        <p:txBody>
          <a:bodyPr wrap="square" rtlCol="0" anchor="ctr"/>
          <a:lstStyle/>
          <a:p>
            <a:pPr marL="0" indent="0" algn="ctr">
              <a:buNone/>
            </a:pPr>
            <a:r>
              <a:rPr lang="en-US" sz="900" dirty="0">
                <a:solidFill>
                  <a:srgbClr val="666666"/>
                </a:solidFill>
              </a:rPr>
              <a:t>11</a:t>
            </a:r>
            <a:endParaRPr lang="en-US" sz="900" dirty="0"/>
          </a:p>
        </p:txBody>
      </p:sp>
      <p:sp>
        <p:nvSpPr>
          <p:cNvPr id="7" name="Shape 5"/>
          <p:cNvSpPr/>
          <p:nvPr/>
        </p:nvSpPr>
        <p:spPr>
          <a:xfrm>
            <a:off x="0" y="5088636"/>
            <a:ext cx="9144000" cy="54864"/>
          </a:xfrm>
          <a:prstGeom prst="rect">
            <a:avLst/>
          </a:prstGeom>
          <a:solidFill>
            <a:srgbClr val="C8102E"/>
          </a:solidFill>
        </p:spPr>
      </p:sp>
      <p:sp>
        <p:nvSpPr>
          <p:cNvPr id="5" name="Shape 4"/>
          <p:cNvSpPr/>
          <p:nvPr/>
        </p:nvSpPr>
        <p:spPr>
          <a:xfrm>
            <a:off x="292735" y="776605"/>
            <a:ext cx="8558530" cy="466725"/>
          </a:xfrm>
          <a:prstGeom prst="rect">
            <a:avLst/>
          </a:prstGeom>
          <a:solidFill>
            <a:srgbClr val="C8102E"/>
          </a:solidFill>
          <a:ln w="12700">
            <a:solidFill>
              <a:srgbClr val="C8102E"/>
            </a:solidFill>
            <a:prstDash val="solid"/>
          </a:ln>
        </p:spPr>
      </p:sp>
      <p:sp>
        <p:nvSpPr>
          <p:cNvPr id="36" name="Shape 5"/>
          <p:cNvSpPr/>
          <p:nvPr/>
        </p:nvSpPr>
        <p:spPr>
          <a:xfrm>
            <a:off x="430149" y="850265"/>
            <a:ext cx="914400" cy="324000"/>
          </a:xfrm>
          <a:prstGeom prst="rect">
            <a:avLst/>
          </a:prstGeom>
          <a:solidFill>
            <a:srgbClr val="9B0B22"/>
          </a:solidFill>
          <a:ln w="12700">
            <a:solidFill>
              <a:srgbClr val="9B0B22"/>
            </a:solidFill>
            <a:prstDash val="solid"/>
          </a:ln>
        </p:spPr>
      </p:sp>
      <p:sp>
        <p:nvSpPr>
          <p:cNvPr id="37" name="Text 6"/>
          <p:cNvSpPr/>
          <p:nvPr/>
        </p:nvSpPr>
        <p:spPr>
          <a:xfrm>
            <a:off x="430149" y="850265"/>
            <a:ext cx="914400" cy="324000"/>
          </a:xfrm>
          <a:prstGeom prst="rect">
            <a:avLst/>
          </a:prstGeom>
          <a:noFill/>
        </p:spPr>
        <p:txBody>
          <a:bodyPr wrap="square" lIns="0" tIns="0" rIns="0" bIns="0" rtlCol="0" anchor="ctr"/>
          <a:lstStyle/>
          <a:p>
            <a:pPr marL="0" indent="0" algn="ctr">
              <a:buNone/>
            </a:pPr>
            <a:r>
              <a:rPr lang="en-US" sz="1100" b="1"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0"/>
              </a:rPr>
              <a:t>产品定位</a:t>
            </a:r>
            <a:endParaRPr lang="en-US" sz="1100" b="1"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0"/>
            </a:endParaRPr>
          </a:p>
        </p:txBody>
      </p:sp>
      <p:sp>
        <p:nvSpPr>
          <p:cNvPr id="38" name="Text 7"/>
          <p:cNvSpPr/>
          <p:nvPr/>
        </p:nvSpPr>
        <p:spPr>
          <a:xfrm>
            <a:off x="1426464" y="850138"/>
            <a:ext cx="7223760" cy="310896"/>
          </a:xfrm>
          <a:prstGeom prst="rect">
            <a:avLst/>
          </a:prstGeom>
          <a:noFill/>
        </p:spPr>
        <p:txBody>
          <a:bodyPr wrap="square" lIns="0" tIns="0" rIns="0" bIns="0" rtlCol="0" anchor="ctr"/>
          <a:lstStyle/>
          <a:p>
            <a:pPr marL="0" indent="0">
              <a:buNone/>
            </a:pPr>
            <a:r>
              <a:rPr lang="en-US" sz="1300" b="1"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0"/>
              </a:rPr>
              <a:t>轻抗老入门型次抛精华——次抛便携 · 保湿维稳 · 日常轻抗老 · 低门槛尝试</a:t>
            </a:r>
            <a:endParaRPr lang="en-US" sz="1300" dirty="0"/>
          </a:p>
        </p:txBody>
      </p:sp>
      <p:sp>
        <p:nvSpPr>
          <p:cNvPr id="39" name="Shape 8"/>
          <p:cNvSpPr/>
          <p:nvPr/>
        </p:nvSpPr>
        <p:spPr>
          <a:xfrm>
            <a:off x="292608" y="1335024"/>
            <a:ext cx="3749040" cy="1993392"/>
          </a:xfrm>
          <a:prstGeom prst="rect">
            <a:avLst/>
          </a:prstGeom>
          <a:solidFill>
            <a:srgbClr val="C8102E"/>
          </a:solidFill>
          <a:ln w="12700">
            <a:solidFill>
              <a:srgbClr val="C8102E"/>
            </a:solidFill>
            <a:prstDash val="solid"/>
          </a:ln>
        </p:spPr>
      </p:sp>
      <p:sp>
        <p:nvSpPr>
          <p:cNvPr id="40" name="Shape 9"/>
          <p:cNvSpPr/>
          <p:nvPr/>
        </p:nvSpPr>
        <p:spPr>
          <a:xfrm>
            <a:off x="292608" y="1335024"/>
            <a:ext cx="3749040" cy="64008"/>
          </a:xfrm>
          <a:prstGeom prst="rect">
            <a:avLst/>
          </a:prstGeom>
          <a:solidFill>
            <a:srgbClr val="9B0B22"/>
          </a:solidFill>
          <a:ln w="12700">
            <a:solidFill>
              <a:srgbClr val="9B0B22"/>
            </a:solidFill>
            <a:prstDash val="solid"/>
          </a:ln>
        </p:spPr>
      </p:sp>
      <p:sp>
        <p:nvSpPr>
          <p:cNvPr id="41" name="Text 10"/>
          <p:cNvSpPr/>
          <p:nvPr/>
        </p:nvSpPr>
        <p:spPr>
          <a:xfrm>
            <a:off x="457200" y="1444752"/>
            <a:ext cx="1280160" cy="256032"/>
          </a:xfrm>
          <a:prstGeom prst="rect">
            <a:avLst/>
          </a:prstGeom>
          <a:noFill/>
        </p:spPr>
        <p:txBody>
          <a:bodyPr wrap="square" lIns="0" tIns="0" rIns="0" bIns="0" rtlCol="0" anchor="ctr"/>
          <a:lstStyle/>
          <a:p>
            <a:pPr marL="0" indent="0">
              <a:buNone/>
            </a:pPr>
            <a:r>
              <a:rPr lang="en-US" sz="1100" b="1"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0"/>
              </a:rPr>
              <a:t>核心卖点</a:t>
            </a:r>
            <a:endParaRPr lang="en-US" sz="1100" dirty="0"/>
          </a:p>
        </p:txBody>
      </p:sp>
      <p:sp>
        <p:nvSpPr>
          <p:cNvPr id="42" name="Text 11"/>
          <p:cNvSpPr/>
          <p:nvPr/>
        </p:nvSpPr>
        <p:spPr>
          <a:xfrm>
            <a:off x="457200" y="1673352"/>
            <a:ext cx="3291840" cy="182880"/>
          </a:xfrm>
          <a:prstGeom prst="rect">
            <a:avLst/>
          </a:prstGeom>
          <a:noFill/>
        </p:spPr>
        <p:txBody>
          <a:bodyPr wrap="square" lIns="0" tIns="0" rIns="0" bIns="0" rtlCol="0" anchor="ctr"/>
          <a:lstStyle/>
          <a:p>
            <a:pPr marL="0" indent="0">
              <a:buNone/>
            </a:pPr>
            <a:r>
              <a:rPr lang="en-US" sz="700" kern="0" spc="150" dirty="0">
                <a:solidFill>
                  <a:srgbClr val="FFFFFF"/>
                </a:solidFill>
                <a:latin typeface="Calibri" panose="020F0502020204030204" charset="0"/>
                <a:ea typeface="Calibri" panose="020F0502020204030204" pitchFamily="34" charset="-122"/>
                <a:cs typeface="Calibri" panose="020F0502020204030204" pitchFamily="34" charset="-120"/>
              </a:rPr>
              <a:t>THE CORE PROPOSITION</a:t>
            </a:r>
            <a:endParaRPr lang="en-US" sz="700" dirty="0"/>
          </a:p>
        </p:txBody>
      </p:sp>
      <p:sp>
        <p:nvSpPr>
          <p:cNvPr id="43" name="Shape 12"/>
          <p:cNvSpPr/>
          <p:nvPr/>
        </p:nvSpPr>
        <p:spPr>
          <a:xfrm>
            <a:off x="457200" y="1947672"/>
            <a:ext cx="256032" cy="256032"/>
          </a:xfrm>
          <a:prstGeom prst="ellipse">
            <a:avLst/>
          </a:prstGeom>
          <a:solidFill>
            <a:srgbClr val="FFFFFF"/>
          </a:solidFill>
          <a:ln w="12700">
            <a:solidFill>
              <a:srgbClr val="FFFFFF"/>
            </a:solidFill>
            <a:prstDash val="solid"/>
          </a:ln>
        </p:spPr>
      </p:sp>
      <p:sp>
        <p:nvSpPr>
          <p:cNvPr id="44" name="Text 13"/>
          <p:cNvSpPr/>
          <p:nvPr/>
        </p:nvSpPr>
        <p:spPr>
          <a:xfrm>
            <a:off x="457200" y="1947672"/>
            <a:ext cx="256032" cy="256032"/>
          </a:xfrm>
          <a:prstGeom prst="rect">
            <a:avLst/>
          </a:prstGeom>
          <a:noFill/>
        </p:spPr>
        <p:txBody>
          <a:bodyPr wrap="square" lIns="0" tIns="0" rIns="0" bIns="0" rtlCol="0" anchor="ctr"/>
          <a:lstStyle/>
          <a:p>
            <a:pPr marL="0" indent="0" algn="ctr">
              <a:buNone/>
            </a:pPr>
            <a:r>
              <a:rPr lang="en-US" sz="900" b="1" dirty="0">
                <a:solidFill>
                  <a:srgbClr val="C8102E"/>
                </a:solidFill>
                <a:latin typeface="微软雅黑" panose="020B0503020204020204" pitchFamily="34" charset="-122"/>
                <a:ea typeface="微软雅黑" panose="020B0503020204020204" pitchFamily="34" charset="-122"/>
                <a:cs typeface="微软雅黑" panose="020B0503020204020204" pitchFamily="34" charset="-120"/>
              </a:rPr>
              <a:t>①</a:t>
            </a:r>
            <a:endParaRPr lang="en-US" sz="900" dirty="0"/>
          </a:p>
        </p:txBody>
      </p:sp>
      <p:sp>
        <p:nvSpPr>
          <p:cNvPr id="45" name="Text 14"/>
          <p:cNvSpPr/>
          <p:nvPr/>
        </p:nvSpPr>
        <p:spPr>
          <a:xfrm>
            <a:off x="786384" y="1938528"/>
            <a:ext cx="822960" cy="274320"/>
          </a:xfrm>
          <a:prstGeom prst="rect">
            <a:avLst/>
          </a:prstGeom>
          <a:noFill/>
        </p:spPr>
        <p:txBody>
          <a:bodyPr wrap="square" lIns="0" tIns="0" rIns="0" bIns="0" rtlCol="0" anchor="ctr"/>
          <a:lstStyle/>
          <a:p>
            <a:pPr marL="0" indent="0">
              <a:buNone/>
            </a:pPr>
            <a:r>
              <a:rPr lang="en-US" sz="1050" b="1"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0"/>
              </a:rPr>
              <a:t>即时体感</a:t>
            </a:r>
            <a:endParaRPr lang="en-US" sz="1050" dirty="0"/>
          </a:p>
        </p:txBody>
      </p:sp>
      <p:sp>
        <p:nvSpPr>
          <p:cNvPr id="46" name="Text 15"/>
          <p:cNvSpPr/>
          <p:nvPr/>
        </p:nvSpPr>
        <p:spPr>
          <a:xfrm>
            <a:off x="1664208" y="1947672"/>
            <a:ext cx="2487168" cy="256032"/>
          </a:xfrm>
          <a:prstGeom prst="rect">
            <a:avLst/>
          </a:prstGeom>
          <a:noFill/>
        </p:spPr>
        <p:txBody>
          <a:bodyPr wrap="square" lIns="0" tIns="0" rIns="0" bIns="0" rtlCol="0" anchor="ctr"/>
          <a:lstStyle/>
          <a:p>
            <a:pPr marL="0" indent="0">
              <a:buNone/>
            </a:pPr>
            <a:r>
              <a:rPr lang="en-US" sz="900" dirty="0">
                <a:solidFill>
                  <a:srgbClr val="FFCDD4"/>
                </a:solidFill>
                <a:latin typeface="微软雅黑" panose="020B0503020204020204" pitchFamily="34" charset="-122"/>
                <a:ea typeface="微软雅黑" panose="020B0503020204020204" pitchFamily="34" charset="-122"/>
                <a:cs typeface="微软雅黑" panose="020B0503020204020204" pitchFamily="34" charset="-120"/>
              </a:rPr>
              <a:t>轻润好吸收 · 上脸不黏腻 · 妆前更服帖</a:t>
            </a:r>
            <a:endParaRPr lang="en-US" sz="900" dirty="0"/>
          </a:p>
        </p:txBody>
      </p:sp>
      <p:sp>
        <p:nvSpPr>
          <p:cNvPr id="47" name="Shape 16"/>
          <p:cNvSpPr/>
          <p:nvPr/>
        </p:nvSpPr>
        <p:spPr>
          <a:xfrm>
            <a:off x="457200" y="2295144"/>
            <a:ext cx="256032" cy="256032"/>
          </a:xfrm>
          <a:prstGeom prst="ellipse">
            <a:avLst/>
          </a:prstGeom>
          <a:solidFill>
            <a:srgbClr val="FFFFFF"/>
          </a:solidFill>
          <a:ln w="12700">
            <a:solidFill>
              <a:srgbClr val="FFFFFF"/>
            </a:solidFill>
            <a:prstDash val="solid"/>
          </a:ln>
        </p:spPr>
      </p:sp>
      <p:sp>
        <p:nvSpPr>
          <p:cNvPr id="48" name="Text 17"/>
          <p:cNvSpPr/>
          <p:nvPr/>
        </p:nvSpPr>
        <p:spPr>
          <a:xfrm>
            <a:off x="457200" y="2295144"/>
            <a:ext cx="256032" cy="256032"/>
          </a:xfrm>
          <a:prstGeom prst="rect">
            <a:avLst/>
          </a:prstGeom>
          <a:noFill/>
        </p:spPr>
        <p:txBody>
          <a:bodyPr wrap="square" lIns="0" tIns="0" rIns="0" bIns="0" rtlCol="0" anchor="ctr"/>
          <a:lstStyle/>
          <a:p>
            <a:pPr marL="0" indent="0" algn="ctr">
              <a:buNone/>
            </a:pPr>
            <a:r>
              <a:rPr lang="en-US" sz="900" b="1" dirty="0">
                <a:solidFill>
                  <a:srgbClr val="C8102E"/>
                </a:solidFill>
                <a:latin typeface="微软雅黑" panose="020B0503020204020204" pitchFamily="34" charset="-122"/>
                <a:ea typeface="微软雅黑" panose="020B0503020204020204" pitchFamily="34" charset="-122"/>
                <a:cs typeface="微软雅黑" panose="020B0503020204020204" pitchFamily="34" charset="-120"/>
              </a:rPr>
              <a:t>②</a:t>
            </a:r>
            <a:endParaRPr lang="en-US" sz="900" dirty="0"/>
          </a:p>
        </p:txBody>
      </p:sp>
      <p:sp>
        <p:nvSpPr>
          <p:cNvPr id="49" name="Text 18"/>
          <p:cNvSpPr/>
          <p:nvPr/>
        </p:nvSpPr>
        <p:spPr>
          <a:xfrm>
            <a:off x="786384" y="2286000"/>
            <a:ext cx="822960" cy="274320"/>
          </a:xfrm>
          <a:prstGeom prst="rect">
            <a:avLst/>
          </a:prstGeom>
          <a:noFill/>
        </p:spPr>
        <p:txBody>
          <a:bodyPr wrap="square" lIns="0" tIns="0" rIns="0" bIns="0" rtlCol="0" anchor="ctr"/>
          <a:lstStyle/>
          <a:p>
            <a:pPr marL="0" indent="0">
              <a:buNone/>
            </a:pPr>
            <a:r>
              <a:rPr lang="en-US" sz="1050" b="1"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0"/>
              </a:rPr>
              <a:t>场景价值</a:t>
            </a:r>
            <a:endParaRPr lang="en-US" sz="1050" dirty="0"/>
          </a:p>
        </p:txBody>
      </p:sp>
      <p:sp>
        <p:nvSpPr>
          <p:cNvPr id="50" name="Text 19"/>
          <p:cNvSpPr/>
          <p:nvPr/>
        </p:nvSpPr>
        <p:spPr>
          <a:xfrm>
            <a:off x="1664208" y="2295144"/>
            <a:ext cx="2487168" cy="256032"/>
          </a:xfrm>
          <a:prstGeom prst="rect">
            <a:avLst/>
          </a:prstGeom>
          <a:noFill/>
        </p:spPr>
        <p:txBody>
          <a:bodyPr wrap="square" lIns="0" tIns="0" rIns="0" bIns="0" rtlCol="0" anchor="ctr"/>
          <a:lstStyle/>
          <a:p>
            <a:pPr marL="0" indent="0">
              <a:buNone/>
            </a:pPr>
            <a:r>
              <a:rPr lang="en-US" sz="900" dirty="0">
                <a:solidFill>
                  <a:srgbClr val="FFCDD4"/>
                </a:solidFill>
                <a:latin typeface="微软雅黑" panose="020B0503020204020204" pitchFamily="34" charset="-122"/>
                <a:ea typeface="微软雅黑" panose="020B0503020204020204" pitchFamily="34" charset="-122"/>
                <a:cs typeface="微软雅黑" panose="020B0503020204020204" pitchFamily="34" charset="-120"/>
              </a:rPr>
              <a:t>熬夜修护 · 换季维稳 · 出差便携 · 妆前打底</a:t>
            </a:r>
            <a:endParaRPr lang="en-US" sz="900" dirty="0"/>
          </a:p>
        </p:txBody>
      </p:sp>
      <p:sp>
        <p:nvSpPr>
          <p:cNvPr id="51" name="Shape 20"/>
          <p:cNvSpPr/>
          <p:nvPr/>
        </p:nvSpPr>
        <p:spPr>
          <a:xfrm>
            <a:off x="457200" y="2642616"/>
            <a:ext cx="256032" cy="256032"/>
          </a:xfrm>
          <a:prstGeom prst="ellipse">
            <a:avLst/>
          </a:prstGeom>
          <a:solidFill>
            <a:srgbClr val="FFFFFF"/>
          </a:solidFill>
          <a:ln w="12700">
            <a:solidFill>
              <a:srgbClr val="FFFFFF"/>
            </a:solidFill>
            <a:prstDash val="solid"/>
          </a:ln>
        </p:spPr>
      </p:sp>
      <p:sp>
        <p:nvSpPr>
          <p:cNvPr id="52" name="Text 21"/>
          <p:cNvSpPr/>
          <p:nvPr/>
        </p:nvSpPr>
        <p:spPr>
          <a:xfrm>
            <a:off x="457200" y="2642616"/>
            <a:ext cx="256032" cy="256032"/>
          </a:xfrm>
          <a:prstGeom prst="rect">
            <a:avLst/>
          </a:prstGeom>
          <a:noFill/>
        </p:spPr>
        <p:txBody>
          <a:bodyPr wrap="square" lIns="0" tIns="0" rIns="0" bIns="0" rtlCol="0" anchor="ctr"/>
          <a:lstStyle/>
          <a:p>
            <a:pPr marL="0" indent="0" algn="ctr">
              <a:buNone/>
            </a:pPr>
            <a:r>
              <a:rPr lang="en-US" sz="900" b="1" dirty="0">
                <a:solidFill>
                  <a:srgbClr val="C8102E"/>
                </a:solidFill>
                <a:latin typeface="微软雅黑" panose="020B0503020204020204" pitchFamily="34" charset="-122"/>
                <a:ea typeface="微软雅黑" panose="020B0503020204020204" pitchFamily="34" charset="-122"/>
                <a:cs typeface="微软雅黑" panose="020B0503020204020204" pitchFamily="34" charset="-120"/>
              </a:rPr>
              <a:t>③</a:t>
            </a:r>
            <a:endParaRPr lang="en-US" sz="900" dirty="0"/>
          </a:p>
        </p:txBody>
      </p:sp>
      <p:sp>
        <p:nvSpPr>
          <p:cNvPr id="53" name="Text 22"/>
          <p:cNvSpPr/>
          <p:nvPr/>
        </p:nvSpPr>
        <p:spPr>
          <a:xfrm>
            <a:off x="786384" y="2633472"/>
            <a:ext cx="822960" cy="274320"/>
          </a:xfrm>
          <a:prstGeom prst="rect">
            <a:avLst/>
          </a:prstGeom>
          <a:noFill/>
        </p:spPr>
        <p:txBody>
          <a:bodyPr wrap="square" lIns="0" tIns="0" rIns="0" bIns="0" rtlCol="0" anchor="ctr"/>
          <a:lstStyle/>
          <a:p>
            <a:pPr marL="0" indent="0">
              <a:buNone/>
            </a:pPr>
            <a:r>
              <a:rPr lang="en-US" sz="1050" b="1"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0"/>
              </a:rPr>
              <a:t>成分逻辑</a:t>
            </a:r>
            <a:endParaRPr lang="en-US" sz="1050" dirty="0"/>
          </a:p>
        </p:txBody>
      </p:sp>
      <p:sp>
        <p:nvSpPr>
          <p:cNvPr id="54" name="Text 23"/>
          <p:cNvSpPr/>
          <p:nvPr/>
        </p:nvSpPr>
        <p:spPr>
          <a:xfrm>
            <a:off x="1664208" y="2642616"/>
            <a:ext cx="2487168" cy="256032"/>
          </a:xfrm>
          <a:prstGeom prst="rect">
            <a:avLst/>
          </a:prstGeom>
          <a:noFill/>
        </p:spPr>
        <p:txBody>
          <a:bodyPr wrap="square" lIns="0" tIns="0" rIns="0" bIns="0" rtlCol="0" anchor="ctr"/>
          <a:lstStyle/>
          <a:p>
            <a:pPr marL="0" indent="0">
              <a:buNone/>
            </a:pPr>
            <a:r>
              <a:rPr lang="en-US" sz="900" dirty="0">
                <a:solidFill>
                  <a:srgbClr val="FFCDD4"/>
                </a:solidFill>
                <a:latin typeface="微软雅黑" panose="020B0503020204020204" pitchFamily="34" charset="-122"/>
                <a:ea typeface="微软雅黑" panose="020B0503020204020204" pitchFamily="34" charset="-122"/>
                <a:cs typeface="微软雅黑" panose="020B0503020204020204" pitchFamily="34" charset="-120"/>
              </a:rPr>
              <a:t>环六肽-9 + 多肽体系 · 轻抗老可坚持</a:t>
            </a:r>
            <a:endParaRPr lang="en-US" sz="900" dirty="0"/>
          </a:p>
        </p:txBody>
      </p:sp>
      <p:sp>
        <p:nvSpPr>
          <p:cNvPr id="55" name="Shape 24"/>
          <p:cNvSpPr/>
          <p:nvPr/>
        </p:nvSpPr>
        <p:spPr>
          <a:xfrm>
            <a:off x="4187952" y="1335024"/>
            <a:ext cx="2212848" cy="1993392"/>
          </a:xfrm>
          <a:prstGeom prst="rect">
            <a:avLst/>
          </a:prstGeom>
          <a:solidFill>
            <a:srgbClr val="F2F2F2"/>
          </a:solidFill>
          <a:ln w="12700">
            <a:solidFill>
              <a:srgbClr val="E0E0E0"/>
            </a:solidFill>
            <a:prstDash val="solid"/>
          </a:ln>
        </p:spPr>
      </p:sp>
      <p:sp>
        <p:nvSpPr>
          <p:cNvPr id="56" name="Shape 25"/>
          <p:cNvSpPr/>
          <p:nvPr/>
        </p:nvSpPr>
        <p:spPr>
          <a:xfrm>
            <a:off x="4187952" y="1335024"/>
            <a:ext cx="2212848" cy="64008"/>
          </a:xfrm>
          <a:prstGeom prst="rect">
            <a:avLst/>
          </a:prstGeom>
          <a:solidFill>
            <a:srgbClr val="C8102E"/>
          </a:solidFill>
          <a:ln w="12700">
            <a:solidFill>
              <a:srgbClr val="C8102E"/>
            </a:solidFill>
            <a:prstDash val="solid"/>
          </a:ln>
        </p:spPr>
      </p:sp>
      <p:sp>
        <p:nvSpPr>
          <p:cNvPr id="57" name="Text 26"/>
          <p:cNvSpPr/>
          <p:nvPr/>
        </p:nvSpPr>
        <p:spPr>
          <a:xfrm>
            <a:off x="4334256" y="1463040"/>
            <a:ext cx="1280160" cy="237744"/>
          </a:xfrm>
          <a:prstGeom prst="rect">
            <a:avLst/>
          </a:prstGeom>
          <a:noFill/>
        </p:spPr>
        <p:txBody>
          <a:bodyPr wrap="square" lIns="0" tIns="0" rIns="0" bIns="0" rtlCol="0" anchor="ctr"/>
          <a:lstStyle/>
          <a:p>
            <a:pPr marL="0" indent="0">
              <a:buNone/>
            </a:pPr>
            <a:r>
              <a:rPr lang="en-US" sz="1050" b="1" dirty="0">
                <a:solidFill>
                  <a:srgbClr val="C8102E"/>
                </a:solidFill>
                <a:latin typeface="微软雅黑" panose="020B0503020204020204" pitchFamily="34" charset="-122"/>
                <a:ea typeface="微软雅黑" panose="020B0503020204020204" pitchFamily="34" charset="-122"/>
                <a:cs typeface="微软雅黑" panose="020B0503020204020204" pitchFamily="34" charset="-120"/>
              </a:rPr>
              <a:t>核心人群</a:t>
            </a:r>
            <a:endParaRPr lang="en-US" sz="1050" dirty="0"/>
          </a:p>
        </p:txBody>
      </p:sp>
      <p:sp>
        <p:nvSpPr>
          <p:cNvPr id="58" name="Shape 27"/>
          <p:cNvSpPr/>
          <p:nvPr/>
        </p:nvSpPr>
        <p:spPr>
          <a:xfrm>
            <a:off x="4334256" y="1847088"/>
            <a:ext cx="640080" cy="201168"/>
          </a:xfrm>
          <a:prstGeom prst="rect">
            <a:avLst/>
          </a:prstGeom>
          <a:solidFill>
            <a:srgbClr val="F5E6E9"/>
          </a:solidFill>
          <a:ln w="12700">
            <a:solidFill>
              <a:srgbClr val="E8C5CC"/>
            </a:solidFill>
            <a:prstDash val="solid"/>
          </a:ln>
        </p:spPr>
      </p:sp>
      <p:sp>
        <p:nvSpPr>
          <p:cNvPr id="59" name="Text 28"/>
          <p:cNvSpPr/>
          <p:nvPr/>
        </p:nvSpPr>
        <p:spPr>
          <a:xfrm>
            <a:off x="4334256" y="1847088"/>
            <a:ext cx="640080" cy="201168"/>
          </a:xfrm>
          <a:prstGeom prst="rect">
            <a:avLst/>
          </a:prstGeom>
          <a:noFill/>
        </p:spPr>
        <p:txBody>
          <a:bodyPr wrap="square" lIns="0" tIns="0" rIns="0" bIns="0" rtlCol="0" anchor="ctr"/>
          <a:lstStyle/>
          <a:p>
            <a:pPr marL="0" indent="0" algn="ctr">
              <a:buNone/>
            </a:pPr>
            <a:r>
              <a:rPr lang="en-US" sz="800" b="1" dirty="0">
                <a:solidFill>
                  <a:srgbClr val="C8102E"/>
                </a:solidFill>
                <a:latin typeface="微软雅黑" panose="020B0503020204020204" pitchFamily="34" charset="-122"/>
                <a:ea typeface="微软雅黑" panose="020B0503020204020204" pitchFamily="34" charset="-122"/>
                <a:cs typeface="微软雅黑" panose="020B0503020204020204" pitchFamily="34" charset="-120"/>
              </a:rPr>
              <a:t>25–35岁</a:t>
            </a:r>
            <a:endParaRPr lang="en-US" sz="800" dirty="0"/>
          </a:p>
        </p:txBody>
      </p:sp>
      <p:sp>
        <p:nvSpPr>
          <p:cNvPr id="60" name="Text 29"/>
          <p:cNvSpPr/>
          <p:nvPr/>
        </p:nvSpPr>
        <p:spPr>
          <a:xfrm>
            <a:off x="5029200" y="1847088"/>
            <a:ext cx="1298448" cy="201168"/>
          </a:xfrm>
          <a:prstGeom prst="rect">
            <a:avLst/>
          </a:prstGeom>
          <a:noFill/>
        </p:spPr>
        <p:txBody>
          <a:bodyPr wrap="square" lIns="0" tIns="0" rIns="0" bIns="0" rtlCol="0" anchor="ctr"/>
          <a:lstStyle/>
          <a:p>
            <a:pPr marL="0" indent="0">
              <a:buNone/>
            </a:pPr>
            <a:r>
              <a:rPr lang="en-US" sz="850" dirty="0">
                <a:solidFill>
                  <a:srgbClr val="3D3D3D"/>
                </a:solidFill>
                <a:latin typeface="微软雅黑" panose="020B0503020204020204" pitchFamily="34" charset="-122"/>
                <a:ea typeface="微软雅黑" panose="020B0503020204020204" pitchFamily="34" charset="-122"/>
                <a:cs typeface="微软雅黑" panose="020B0503020204020204" pitchFamily="34" charset="-120"/>
              </a:rPr>
              <a:t>初次进入抗老赛道</a:t>
            </a:r>
            <a:endParaRPr lang="en-US" sz="850" dirty="0"/>
          </a:p>
        </p:txBody>
      </p:sp>
      <p:sp>
        <p:nvSpPr>
          <p:cNvPr id="61" name="Shape 30"/>
          <p:cNvSpPr/>
          <p:nvPr/>
        </p:nvSpPr>
        <p:spPr>
          <a:xfrm>
            <a:off x="4334256" y="2194560"/>
            <a:ext cx="640080" cy="201168"/>
          </a:xfrm>
          <a:prstGeom prst="rect">
            <a:avLst/>
          </a:prstGeom>
          <a:solidFill>
            <a:srgbClr val="F5E6E9"/>
          </a:solidFill>
          <a:ln w="12700">
            <a:solidFill>
              <a:srgbClr val="E8C5CC"/>
            </a:solidFill>
            <a:prstDash val="solid"/>
          </a:ln>
        </p:spPr>
      </p:sp>
      <p:sp>
        <p:nvSpPr>
          <p:cNvPr id="62" name="Text 31"/>
          <p:cNvSpPr/>
          <p:nvPr/>
        </p:nvSpPr>
        <p:spPr>
          <a:xfrm>
            <a:off x="4334256" y="2194560"/>
            <a:ext cx="640080" cy="201168"/>
          </a:xfrm>
          <a:prstGeom prst="rect">
            <a:avLst/>
          </a:prstGeom>
          <a:noFill/>
        </p:spPr>
        <p:txBody>
          <a:bodyPr wrap="square" lIns="0" tIns="0" rIns="0" bIns="0" rtlCol="0" anchor="ctr"/>
          <a:lstStyle/>
          <a:p>
            <a:pPr marL="0" indent="0" algn="ctr">
              <a:buNone/>
            </a:pPr>
            <a:r>
              <a:rPr lang="en-US" sz="800" b="1" dirty="0">
                <a:solidFill>
                  <a:srgbClr val="C8102E"/>
                </a:solidFill>
                <a:latin typeface="微软雅黑" panose="020B0503020204020204" pitchFamily="34" charset="-122"/>
                <a:ea typeface="微软雅黑" panose="020B0503020204020204" pitchFamily="34" charset="-122"/>
                <a:cs typeface="微软雅黑" panose="020B0503020204020204" pitchFamily="34" charset="-120"/>
              </a:rPr>
              <a:t>关注肤感</a:t>
            </a:r>
            <a:endParaRPr lang="en-US" sz="800" dirty="0"/>
          </a:p>
        </p:txBody>
      </p:sp>
      <p:sp>
        <p:nvSpPr>
          <p:cNvPr id="63" name="Text 32"/>
          <p:cNvSpPr/>
          <p:nvPr/>
        </p:nvSpPr>
        <p:spPr>
          <a:xfrm>
            <a:off x="5029200" y="2194560"/>
            <a:ext cx="1298448" cy="201168"/>
          </a:xfrm>
          <a:prstGeom prst="rect">
            <a:avLst/>
          </a:prstGeom>
          <a:noFill/>
        </p:spPr>
        <p:txBody>
          <a:bodyPr wrap="square" lIns="0" tIns="0" rIns="0" bIns="0" rtlCol="0" anchor="ctr"/>
          <a:lstStyle/>
          <a:p>
            <a:pPr marL="0" indent="0">
              <a:buNone/>
            </a:pPr>
            <a:r>
              <a:rPr lang="en-US" sz="850" dirty="0">
                <a:solidFill>
                  <a:srgbClr val="3D3D3D"/>
                </a:solidFill>
                <a:latin typeface="微软雅黑" panose="020B0503020204020204" pitchFamily="34" charset="-122"/>
                <a:ea typeface="微软雅黑" panose="020B0503020204020204" pitchFamily="34" charset="-122"/>
                <a:cs typeface="微软雅黑" panose="020B0503020204020204" pitchFamily="34" charset="-120"/>
              </a:rPr>
              <a:t>干燥 / 松弛感 / 上妆状态</a:t>
            </a:r>
            <a:endParaRPr lang="en-US" sz="850" dirty="0"/>
          </a:p>
        </p:txBody>
      </p:sp>
      <p:sp>
        <p:nvSpPr>
          <p:cNvPr id="64" name="Shape 33"/>
          <p:cNvSpPr/>
          <p:nvPr/>
        </p:nvSpPr>
        <p:spPr>
          <a:xfrm>
            <a:off x="4334256" y="2542032"/>
            <a:ext cx="640080" cy="201168"/>
          </a:xfrm>
          <a:prstGeom prst="rect">
            <a:avLst/>
          </a:prstGeom>
          <a:solidFill>
            <a:srgbClr val="F5E6E9"/>
          </a:solidFill>
          <a:ln w="12700">
            <a:solidFill>
              <a:srgbClr val="E8C5CC"/>
            </a:solidFill>
            <a:prstDash val="solid"/>
          </a:ln>
        </p:spPr>
      </p:sp>
      <p:sp>
        <p:nvSpPr>
          <p:cNvPr id="65" name="Text 34"/>
          <p:cNvSpPr/>
          <p:nvPr/>
        </p:nvSpPr>
        <p:spPr>
          <a:xfrm>
            <a:off x="4334256" y="2542032"/>
            <a:ext cx="640080" cy="201168"/>
          </a:xfrm>
          <a:prstGeom prst="rect">
            <a:avLst/>
          </a:prstGeom>
          <a:noFill/>
        </p:spPr>
        <p:txBody>
          <a:bodyPr wrap="square" lIns="0" tIns="0" rIns="0" bIns="0" rtlCol="0" anchor="ctr"/>
          <a:lstStyle/>
          <a:p>
            <a:pPr marL="0" indent="0" algn="ctr">
              <a:buNone/>
            </a:pPr>
            <a:r>
              <a:rPr lang="en-US" sz="800" b="1" dirty="0">
                <a:solidFill>
                  <a:srgbClr val="C8102E"/>
                </a:solidFill>
                <a:latin typeface="微软雅黑" panose="020B0503020204020204" pitchFamily="34" charset="-122"/>
                <a:ea typeface="微软雅黑" panose="020B0503020204020204" pitchFamily="34" charset="-122"/>
                <a:cs typeface="微软雅黑" panose="020B0503020204020204" pitchFamily="34" charset="-120"/>
              </a:rPr>
              <a:t>场景驱动</a:t>
            </a:r>
            <a:endParaRPr lang="en-US" sz="800" dirty="0"/>
          </a:p>
        </p:txBody>
      </p:sp>
      <p:sp>
        <p:nvSpPr>
          <p:cNvPr id="66" name="Text 35"/>
          <p:cNvSpPr/>
          <p:nvPr/>
        </p:nvSpPr>
        <p:spPr>
          <a:xfrm>
            <a:off x="5029200" y="2542032"/>
            <a:ext cx="1298448" cy="201168"/>
          </a:xfrm>
          <a:prstGeom prst="rect">
            <a:avLst/>
          </a:prstGeom>
          <a:noFill/>
        </p:spPr>
        <p:txBody>
          <a:bodyPr wrap="square" lIns="0" tIns="0" rIns="0" bIns="0" rtlCol="0" anchor="ctr"/>
          <a:lstStyle/>
          <a:p>
            <a:pPr marL="0" indent="0">
              <a:buNone/>
            </a:pPr>
            <a:r>
              <a:rPr lang="en-US" sz="850" dirty="0">
                <a:solidFill>
                  <a:srgbClr val="3D3D3D"/>
                </a:solidFill>
                <a:latin typeface="微软雅黑" panose="020B0503020204020204" pitchFamily="34" charset="-122"/>
                <a:ea typeface="微软雅黑" panose="020B0503020204020204" pitchFamily="34" charset="-122"/>
                <a:cs typeface="微软雅黑" panose="020B0503020204020204" pitchFamily="34" charset="-120"/>
              </a:rPr>
              <a:t>熬夜 / 出差 / 换季护肤</a:t>
            </a:r>
            <a:endParaRPr lang="en-US" sz="850" dirty="0"/>
          </a:p>
        </p:txBody>
      </p:sp>
      <p:sp>
        <p:nvSpPr>
          <p:cNvPr id="67" name="Shape 36"/>
          <p:cNvSpPr/>
          <p:nvPr/>
        </p:nvSpPr>
        <p:spPr>
          <a:xfrm>
            <a:off x="4334256" y="2889504"/>
            <a:ext cx="640080" cy="201168"/>
          </a:xfrm>
          <a:prstGeom prst="rect">
            <a:avLst/>
          </a:prstGeom>
          <a:solidFill>
            <a:srgbClr val="F5E6E9"/>
          </a:solidFill>
          <a:ln w="12700">
            <a:solidFill>
              <a:srgbClr val="E8C5CC"/>
            </a:solidFill>
            <a:prstDash val="solid"/>
          </a:ln>
        </p:spPr>
      </p:sp>
      <p:sp>
        <p:nvSpPr>
          <p:cNvPr id="68" name="Text 37"/>
          <p:cNvSpPr/>
          <p:nvPr/>
        </p:nvSpPr>
        <p:spPr>
          <a:xfrm>
            <a:off x="4334256" y="2889504"/>
            <a:ext cx="640080" cy="201168"/>
          </a:xfrm>
          <a:prstGeom prst="rect">
            <a:avLst/>
          </a:prstGeom>
          <a:noFill/>
        </p:spPr>
        <p:txBody>
          <a:bodyPr wrap="square" lIns="0" tIns="0" rIns="0" bIns="0" rtlCol="0" anchor="ctr"/>
          <a:lstStyle/>
          <a:p>
            <a:pPr marL="0" indent="0" algn="ctr">
              <a:buNone/>
            </a:pPr>
            <a:r>
              <a:rPr lang="en-US" sz="800" b="1" dirty="0">
                <a:solidFill>
                  <a:srgbClr val="C8102E"/>
                </a:solidFill>
                <a:latin typeface="微软雅黑" panose="020B0503020204020204" pitchFamily="34" charset="-122"/>
                <a:ea typeface="微软雅黑" panose="020B0503020204020204" pitchFamily="34" charset="-122"/>
                <a:cs typeface="微软雅黑" panose="020B0503020204020204" pitchFamily="34" charset="-120"/>
              </a:rPr>
              <a:t>低试错</a:t>
            </a:r>
            <a:endParaRPr lang="en-US" sz="800" dirty="0"/>
          </a:p>
        </p:txBody>
      </p:sp>
      <p:sp>
        <p:nvSpPr>
          <p:cNvPr id="69" name="Text 38"/>
          <p:cNvSpPr/>
          <p:nvPr/>
        </p:nvSpPr>
        <p:spPr>
          <a:xfrm>
            <a:off x="5029200" y="2889504"/>
            <a:ext cx="1298448" cy="201168"/>
          </a:xfrm>
          <a:prstGeom prst="rect">
            <a:avLst/>
          </a:prstGeom>
          <a:noFill/>
        </p:spPr>
        <p:txBody>
          <a:bodyPr wrap="square" lIns="0" tIns="0" rIns="0" bIns="0" rtlCol="0" anchor="ctr"/>
          <a:lstStyle/>
          <a:p>
            <a:pPr marL="0" indent="0">
              <a:buNone/>
            </a:pPr>
            <a:r>
              <a:rPr lang="en-US" sz="850" dirty="0">
                <a:solidFill>
                  <a:srgbClr val="3D3D3D"/>
                </a:solidFill>
                <a:latin typeface="微软雅黑" panose="020B0503020204020204" pitchFamily="34" charset="-122"/>
                <a:ea typeface="微软雅黑" panose="020B0503020204020204" pitchFamily="34" charset="-122"/>
                <a:cs typeface="微软雅黑" panose="020B0503020204020204" pitchFamily="34" charset="-120"/>
              </a:rPr>
              <a:t>希望性价比高、可坚持</a:t>
            </a:r>
            <a:endParaRPr lang="en-US" sz="850" dirty="0"/>
          </a:p>
        </p:txBody>
      </p:sp>
      <p:sp>
        <p:nvSpPr>
          <p:cNvPr id="70" name="Shape 39"/>
          <p:cNvSpPr/>
          <p:nvPr/>
        </p:nvSpPr>
        <p:spPr>
          <a:xfrm>
            <a:off x="6547104" y="1335024"/>
            <a:ext cx="2304288" cy="1993392"/>
          </a:xfrm>
          <a:prstGeom prst="rect">
            <a:avLst/>
          </a:prstGeom>
          <a:solidFill>
            <a:srgbClr val="F2F2F2"/>
          </a:solidFill>
          <a:ln w="12700">
            <a:solidFill>
              <a:srgbClr val="E0E0E0"/>
            </a:solidFill>
            <a:prstDash val="solid"/>
          </a:ln>
        </p:spPr>
      </p:sp>
      <p:sp>
        <p:nvSpPr>
          <p:cNvPr id="71" name="Shape 40"/>
          <p:cNvSpPr/>
          <p:nvPr/>
        </p:nvSpPr>
        <p:spPr>
          <a:xfrm>
            <a:off x="6547104" y="1335024"/>
            <a:ext cx="2304288" cy="64008"/>
          </a:xfrm>
          <a:prstGeom prst="rect">
            <a:avLst/>
          </a:prstGeom>
          <a:solidFill>
            <a:srgbClr val="C8102E"/>
          </a:solidFill>
          <a:ln w="12700">
            <a:solidFill>
              <a:srgbClr val="C8102E"/>
            </a:solidFill>
            <a:prstDash val="solid"/>
          </a:ln>
        </p:spPr>
      </p:sp>
      <p:sp>
        <p:nvSpPr>
          <p:cNvPr id="72" name="Text 41"/>
          <p:cNvSpPr/>
          <p:nvPr/>
        </p:nvSpPr>
        <p:spPr>
          <a:xfrm>
            <a:off x="6693408" y="1463040"/>
            <a:ext cx="1280160" cy="237744"/>
          </a:xfrm>
          <a:prstGeom prst="rect">
            <a:avLst/>
          </a:prstGeom>
          <a:noFill/>
        </p:spPr>
        <p:txBody>
          <a:bodyPr wrap="square" lIns="0" tIns="0" rIns="0" bIns="0" rtlCol="0" anchor="ctr"/>
          <a:lstStyle/>
          <a:p>
            <a:pPr marL="0" indent="0">
              <a:buNone/>
            </a:pPr>
            <a:r>
              <a:rPr lang="en-US" sz="1050" b="1" dirty="0">
                <a:solidFill>
                  <a:srgbClr val="C8102E"/>
                </a:solidFill>
                <a:latin typeface="微软雅黑" panose="020B0503020204020204" pitchFamily="34" charset="-122"/>
                <a:ea typeface="微软雅黑" panose="020B0503020204020204" pitchFamily="34" charset="-122"/>
                <a:cs typeface="微软雅黑" panose="020B0503020204020204" pitchFamily="34" charset="-120"/>
              </a:rPr>
              <a:t>购买动机</a:t>
            </a:r>
            <a:endParaRPr lang="en-US" sz="1050" dirty="0"/>
          </a:p>
        </p:txBody>
      </p:sp>
      <p:sp>
        <p:nvSpPr>
          <p:cNvPr id="73" name="Shape 42"/>
          <p:cNvSpPr/>
          <p:nvPr/>
        </p:nvSpPr>
        <p:spPr>
          <a:xfrm>
            <a:off x="6693408" y="1874520"/>
            <a:ext cx="54864" cy="128016"/>
          </a:xfrm>
          <a:prstGeom prst="rect">
            <a:avLst/>
          </a:prstGeom>
          <a:solidFill>
            <a:srgbClr val="C8102E"/>
          </a:solidFill>
          <a:ln w="12700">
            <a:solidFill>
              <a:srgbClr val="C8102E"/>
            </a:solidFill>
            <a:prstDash val="solid"/>
          </a:ln>
        </p:spPr>
      </p:sp>
      <p:sp>
        <p:nvSpPr>
          <p:cNvPr id="74" name="Text 43"/>
          <p:cNvSpPr/>
          <p:nvPr/>
        </p:nvSpPr>
        <p:spPr>
          <a:xfrm>
            <a:off x="6803136" y="1847088"/>
            <a:ext cx="1975104" cy="201168"/>
          </a:xfrm>
          <a:prstGeom prst="rect">
            <a:avLst/>
          </a:prstGeom>
          <a:noFill/>
        </p:spPr>
        <p:txBody>
          <a:bodyPr wrap="square" lIns="0" tIns="0" rIns="0" bIns="0" rtlCol="0" anchor="ctr"/>
          <a:lstStyle/>
          <a:p>
            <a:pPr marL="0" indent="0">
              <a:buNone/>
            </a:pPr>
            <a:r>
              <a:rPr lang="en-US" sz="850" dirty="0">
                <a:solidFill>
                  <a:srgbClr val="3D3D3D"/>
                </a:solidFill>
                <a:latin typeface="微软雅黑" panose="020B0503020204020204" pitchFamily="34" charset="-122"/>
                <a:ea typeface="微软雅黑" panose="020B0503020204020204" pitchFamily="34" charset="-122"/>
                <a:cs typeface="微软雅黑" panose="020B0503020204020204" pitchFamily="34" charset="-120"/>
              </a:rPr>
              <a:t>次抛卫生便携，低试错成本</a:t>
            </a:r>
            <a:endParaRPr lang="en-US" sz="850" dirty="0"/>
          </a:p>
        </p:txBody>
      </p:sp>
      <p:sp>
        <p:nvSpPr>
          <p:cNvPr id="75" name="Shape 44"/>
          <p:cNvSpPr/>
          <p:nvPr/>
        </p:nvSpPr>
        <p:spPr>
          <a:xfrm>
            <a:off x="6693408" y="2176272"/>
            <a:ext cx="54864" cy="128016"/>
          </a:xfrm>
          <a:prstGeom prst="rect">
            <a:avLst/>
          </a:prstGeom>
          <a:solidFill>
            <a:srgbClr val="C8102E"/>
          </a:solidFill>
          <a:ln w="12700">
            <a:solidFill>
              <a:srgbClr val="C8102E"/>
            </a:solidFill>
            <a:prstDash val="solid"/>
          </a:ln>
        </p:spPr>
      </p:sp>
      <p:sp>
        <p:nvSpPr>
          <p:cNvPr id="76" name="Text 45"/>
          <p:cNvSpPr/>
          <p:nvPr/>
        </p:nvSpPr>
        <p:spPr>
          <a:xfrm>
            <a:off x="6803136" y="2148840"/>
            <a:ext cx="1975104" cy="201168"/>
          </a:xfrm>
          <a:prstGeom prst="rect">
            <a:avLst/>
          </a:prstGeom>
          <a:noFill/>
        </p:spPr>
        <p:txBody>
          <a:bodyPr wrap="square" lIns="0" tIns="0" rIns="0" bIns="0" rtlCol="0" anchor="ctr"/>
          <a:lstStyle/>
          <a:p>
            <a:pPr marL="0" indent="0">
              <a:buNone/>
            </a:pPr>
            <a:r>
              <a:rPr lang="en-US" sz="850" dirty="0">
                <a:solidFill>
                  <a:srgbClr val="3D3D3D"/>
                </a:solidFill>
                <a:latin typeface="微软雅黑" panose="020B0503020204020204" pitchFamily="34" charset="-122"/>
                <a:ea typeface="微软雅黑" panose="020B0503020204020204" pitchFamily="34" charset="-122"/>
                <a:cs typeface="微软雅黑" panose="020B0503020204020204" pitchFamily="34" charset="-120"/>
              </a:rPr>
              <a:t>妆前保湿打底，即时肤感佳</a:t>
            </a:r>
            <a:endParaRPr lang="en-US" sz="850" dirty="0"/>
          </a:p>
        </p:txBody>
      </p:sp>
      <p:sp>
        <p:nvSpPr>
          <p:cNvPr id="77" name="Shape 46"/>
          <p:cNvSpPr/>
          <p:nvPr/>
        </p:nvSpPr>
        <p:spPr>
          <a:xfrm>
            <a:off x="6693408" y="2478024"/>
            <a:ext cx="54864" cy="128016"/>
          </a:xfrm>
          <a:prstGeom prst="rect">
            <a:avLst/>
          </a:prstGeom>
          <a:solidFill>
            <a:srgbClr val="C8102E"/>
          </a:solidFill>
          <a:ln w="12700">
            <a:solidFill>
              <a:srgbClr val="C8102E"/>
            </a:solidFill>
            <a:prstDash val="solid"/>
          </a:ln>
        </p:spPr>
      </p:sp>
      <p:sp>
        <p:nvSpPr>
          <p:cNvPr id="78" name="Text 47"/>
          <p:cNvSpPr/>
          <p:nvPr/>
        </p:nvSpPr>
        <p:spPr>
          <a:xfrm>
            <a:off x="6803136" y="2450592"/>
            <a:ext cx="1975104" cy="201168"/>
          </a:xfrm>
          <a:prstGeom prst="rect">
            <a:avLst/>
          </a:prstGeom>
          <a:noFill/>
        </p:spPr>
        <p:txBody>
          <a:bodyPr wrap="square" lIns="0" tIns="0" rIns="0" bIns="0" rtlCol="0" anchor="ctr"/>
          <a:lstStyle/>
          <a:p>
            <a:pPr marL="0" indent="0">
              <a:buNone/>
            </a:pPr>
            <a:r>
              <a:rPr lang="en-US" sz="850" dirty="0">
                <a:solidFill>
                  <a:srgbClr val="3D3D3D"/>
                </a:solidFill>
                <a:latin typeface="微软雅黑" panose="020B0503020204020204" pitchFamily="34" charset="-122"/>
                <a:ea typeface="微软雅黑" panose="020B0503020204020204" pitchFamily="34" charset="-122"/>
                <a:cs typeface="微软雅黑" panose="020B0503020204020204" pitchFamily="34" charset="-120"/>
              </a:rPr>
              <a:t>熬夜后状态修护，日常可坚持</a:t>
            </a:r>
            <a:endParaRPr lang="en-US" sz="850" dirty="0"/>
          </a:p>
        </p:txBody>
      </p:sp>
      <p:sp>
        <p:nvSpPr>
          <p:cNvPr id="79" name="Shape 48"/>
          <p:cNvSpPr/>
          <p:nvPr/>
        </p:nvSpPr>
        <p:spPr>
          <a:xfrm>
            <a:off x="6693408" y="2779776"/>
            <a:ext cx="54864" cy="128016"/>
          </a:xfrm>
          <a:prstGeom prst="rect">
            <a:avLst/>
          </a:prstGeom>
          <a:solidFill>
            <a:srgbClr val="C8102E"/>
          </a:solidFill>
          <a:ln w="12700">
            <a:solidFill>
              <a:srgbClr val="C8102E"/>
            </a:solidFill>
            <a:prstDash val="solid"/>
          </a:ln>
        </p:spPr>
      </p:sp>
      <p:sp>
        <p:nvSpPr>
          <p:cNvPr id="80" name="Text 49"/>
          <p:cNvSpPr/>
          <p:nvPr/>
        </p:nvSpPr>
        <p:spPr>
          <a:xfrm>
            <a:off x="6803136" y="2752344"/>
            <a:ext cx="1975104" cy="201168"/>
          </a:xfrm>
          <a:prstGeom prst="rect">
            <a:avLst/>
          </a:prstGeom>
          <a:noFill/>
        </p:spPr>
        <p:txBody>
          <a:bodyPr wrap="square" lIns="0" tIns="0" rIns="0" bIns="0" rtlCol="0" anchor="ctr"/>
          <a:lstStyle/>
          <a:p>
            <a:pPr marL="0" indent="0">
              <a:buNone/>
            </a:pPr>
            <a:r>
              <a:rPr lang="en-US" sz="850" dirty="0">
                <a:solidFill>
                  <a:srgbClr val="3D3D3D"/>
                </a:solidFill>
                <a:latin typeface="微软雅黑" panose="020B0503020204020204" pitchFamily="34" charset="-122"/>
                <a:ea typeface="微软雅黑" panose="020B0503020204020204" pitchFamily="34" charset="-122"/>
                <a:cs typeface="微软雅黑" panose="020B0503020204020204" pitchFamily="34" charset="-120"/>
              </a:rPr>
              <a:t>性价比高，不心疼每天用</a:t>
            </a:r>
            <a:endParaRPr lang="en-US" sz="850" dirty="0"/>
          </a:p>
        </p:txBody>
      </p:sp>
      <p:sp>
        <p:nvSpPr>
          <p:cNvPr id="81" name="Shape 50"/>
          <p:cNvSpPr/>
          <p:nvPr/>
        </p:nvSpPr>
        <p:spPr>
          <a:xfrm>
            <a:off x="6693408" y="3081528"/>
            <a:ext cx="54864" cy="128016"/>
          </a:xfrm>
          <a:prstGeom prst="rect">
            <a:avLst/>
          </a:prstGeom>
          <a:solidFill>
            <a:srgbClr val="C8102E"/>
          </a:solidFill>
          <a:ln w="12700">
            <a:solidFill>
              <a:srgbClr val="C8102E"/>
            </a:solidFill>
            <a:prstDash val="solid"/>
          </a:ln>
        </p:spPr>
      </p:sp>
      <p:sp>
        <p:nvSpPr>
          <p:cNvPr id="82" name="Text 51"/>
          <p:cNvSpPr/>
          <p:nvPr/>
        </p:nvSpPr>
        <p:spPr>
          <a:xfrm>
            <a:off x="6803136" y="3054096"/>
            <a:ext cx="1975104" cy="201168"/>
          </a:xfrm>
          <a:prstGeom prst="rect">
            <a:avLst/>
          </a:prstGeom>
          <a:noFill/>
        </p:spPr>
        <p:txBody>
          <a:bodyPr wrap="square" lIns="0" tIns="0" rIns="0" bIns="0" rtlCol="0" anchor="ctr"/>
          <a:lstStyle/>
          <a:p>
            <a:pPr marL="0" indent="0">
              <a:buNone/>
            </a:pPr>
            <a:r>
              <a:rPr lang="en-US" sz="850" dirty="0">
                <a:solidFill>
                  <a:srgbClr val="3D3D3D"/>
                </a:solidFill>
                <a:latin typeface="微软雅黑" panose="020B0503020204020204" pitchFamily="34" charset="-122"/>
                <a:ea typeface="微软雅黑" panose="020B0503020204020204" pitchFamily="34" charset="-122"/>
                <a:cs typeface="微软雅黑" panose="020B0503020204020204" pitchFamily="34" charset="-120"/>
              </a:rPr>
              <a:t>出差 / 旅行随身携带</a:t>
            </a:r>
            <a:endParaRPr lang="en-US" sz="850" dirty="0"/>
          </a:p>
        </p:txBody>
      </p:sp>
      <p:sp>
        <p:nvSpPr>
          <p:cNvPr id="83" name="Shape 52"/>
          <p:cNvSpPr/>
          <p:nvPr/>
        </p:nvSpPr>
        <p:spPr>
          <a:xfrm>
            <a:off x="292608" y="3419856"/>
            <a:ext cx="2743200" cy="1481328"/>
          </a:xfrm>
          <a:prstGeom prst="rect">
            <a:avLst/>
          </a:prstGeom>
          <a:solidFill>
            <a:srgbClr val="F7F7F7"/>
          </a:solidFill>
          <a:ln w="12700">
            <a:solidFill>
              <a:srgbClr val="E0E0E0"/>
            </a:solidFill>
            <a:prstDash val="solid"/>
          </a:ln>
        </p:spPr>
      </p:sp>
      <p:sp>
        <p:nvSpPr>
          <p:cNvPr id="84" name="Shape 53"/>
          <p:cNvSpPr/>
          <p:nvPr/>
        </p:nvSpPr>
        <p:spPr>
          <a:xfrm>
            <a:off x="292608" y="3419856"/>
            <a:ext cx="2743200" cy="45720"/>
          </a:xfrm>
          <a:prstGeom prst="rect">
            <a:avLst/>
          </a:prstGeom>
          <a:solidFill>
            <a:srgbClr val="C8102E"/>
          </a:solidFill>
          <a:ln w="12700">
            <a:solidFill>
              <a:srgbClr val="C8102E"/>
            </a:solidFill>
            <a:prstDash val="solid"/>
          </a:ln>
        </p:spPr>
      </p:sp>
      <p:sp>
        <p:nvSpPr>
          <p:cNvPr id="85" name="Text 54"/>
          <p:cNvSpPr/>
          <p:nvPr/>
        </p:nvSpPr>
        <p:spPr>
          <a:xfrm>
            <a:off x="429768" y="3511296"/>
            <a:ext cx="2468880" cy="256032"/>
          </a:xfrm>
          <a:prstGeom prst="rect">
            <a:avLst/>
          </a:prstGeom>
          <a:noFill/>
        </p:spPr>
        <p:txBody>
          <a:bodyPr wrap="square" lIns="0" tIns="0" rIns="0" bIns="0" rtlCol="0" anchor="ctr"/>
          <a:lstStyle/>
          <a:p>
            <a:pPr marL="0" indent="0">
              <a:buNone/>
            </a:pPr>
            <a:r>
              <a:rPr lang="en-US" sz="1000" b="1" dirty="0">
                <a:solidFill>
                  <a:srgbClr val="1A1A1A"/>
                </a:solidFill>
                <a:latin typeface="微软雅黑" panose="020B0503020204020204" pitchFamily="34" charset="-122"/>
                <a:ea typeface="微软雅黑" panose="020B0503020204020204" pitchFamily="34" charset="-122"/>
                <a:cs typeface="微软雅黑" panose="020B0503020204020204" pitchFamily="34" charset="-120"/>
              </a:rPr>
              <a:t>内容策略</a:t>
            </a:r>
            <a:endParaRPr lang="en-US" sz="1000" dirty="0"/>
          </a:p>
        </p:txBody>
      </p:sp>
      <p:sp>
        <p:nvSpPr>
          <p:cNvPr id="86" name="Shape 55"/>
          <p:cNvSpPr/>
          <p:nvPr/>
        </p:nvSpPr>
        <p:spPr>
          <a:xfrm>
            <a:off x="429768" y="3904488"/>
            <a:ext cx="91440" cy="91440"/>
          </a:xfrm>
          <a:prstGeom prst="ellipse">
            <a:avLst/>
          </a:prstGeom>
          <a:solidFill>
            <a:srgbClr val="C8102E"/>
          </a:solidFill>
          <a:ln w="12700">
            <a:solidFill>
              <a:srgbClr val="C8102E"/>
            </a:solidFill>
            <a:prstDash val="solid"/>
          </a:ln>
        </p:spPr>
      </p:sp>
      <p:sp>
        <p:nvSpPr>
          <p:cNvPr id="87" name="Text 56"/>
          <p:cNvSpPr/>
          <p:nvPr/>
        </p:nvSpPr>
        <p:spPr>
          <a:xfrm>
            <a:off x="576072" y="3840480"/>
            <a:ext cx="2322576" cy="237744"/>
          </a:xfrm>
          <a:prstGeom prst="rect">
            <a:avLst/>
          </a:prstGeom>
          <a:noFill/>
        </p:spPr>
        <p:txBody>
          <a:bodyPr wrap="square" lIns="0" tIns="0" rIns="0" bIns="0" rtlCol="0" anchor="ctr"/>
          <a:lstStyle/>
          <a:p>
            <a:pPr marL="0" indent="0">
              <a:buNone/>
            </a:pPr>
            <a:r>
              <a:rPr lang="en-US" sz="850" dirty="0">
                <a:solidFill>
                  <a:srgbClr val="3D3D3D"/>
                </a:solidFill>
                <a:latin typeface="微软雅黑" panose="020B0503020204020204" pitchFamily="34" charset="-122"/>
                <a:ea typeface="微软雅黑" panose="020B0503020204020204" pitchFamily="34" charset="-122"/>
                <a:cs typeface="微软雅黑" panose="020B0503020204020204" pitchFamily="34" charset="-120"/>
              </a:rPr>
              <a:t>减少概念堆叠，优先讲「为什么值得买」</a:t>
            </a:r>
            <a:endParaRPr lang="en-US" sz="850" dirty="0"/>
          </a:p>
        </p:txBody>
      </p:sp>
      <p:sp>
        <p:nvSpPr>
          <p:cNvPr id="88" name="Shape 57"/>
          <p:cNvSpPr/>
          <p:nvPr/>
        </p:nvSpPr>
        <p:spPr>
          <a:xfrm>
            <a:off x="429768" y="4160520"/>
            <a:ext cx="91440" cy="91440"/>
          </a:xfrm>
          <a:prstGeom prst="ellipse">
            <a:avLst/>
          </a:prstGeom>
          <a:solidFill>
            <a:srgbClr val="C8102E"/>
          </a:solidFill>
          <a:ln w="12700">
            <a:solidFill>
              <a:srgbClr val="C8102E"/>
            </a:solidFill>
            <a:prstDash val="solid"/>
          </a:ln>
        </p:spPr>
      </p:sp>
      <p:sp>
        <p:nvSpPr>
          <p:cNvPr id="89" name="Text 58"/>
          <p:cNvSpPr/>
          <p:nvPr/>
        </p:nvSpPr>
        <p:spPr>
          <a:xfrm>
            <a:off x="576072" y="4096512"/>
            <a:ext cx="2322576" cy="237744"/>
          </a:xfrm>
          <a:prstGeom prst="rect">
            <a:avLst/>
          </a:prstGeom>
          <a:noFill/>
        </p:spPr>
        <p:txBody>
          <a:bodyPr wrap="square" lIns="0" tIns="0" rIns="0" bIns="0" rtlCol="0" anchor="ctr"/>
          <a:lstStyle/>
          <a:p>
            <a:pPr marL="0" indent="0">
              <a:buNone/>
            </a:pPr>
            <a:r>
              <a:rPr lang="en-US" sz="850" dirty="0">
                <a:solidFill>
                  <a:srgbClr val="3D3D3D"/>
                </a:solidFill>
                <a:latin typeface="微软雅黑" panose="020B0503020204020204" pitchFamily="34" charset="-122"/>
                <a:ea typeface="微软雅黑" panose="020B0503020204020204" pitchFamily="34" charset="-122"/>
                <a:cs typeface="微软雅黑" panose="020B0503020204020204" pitchFamily="34" charset="-120"/>
              </a:rPr>
              <a:t>时间轴叙事替代强效承诺（7/14/28天）</a:t>
            </a:r>
            <a:endParaRPr lang="en-US" sz="850" dirty="0"/>
          </a:p>
        </p:txBody>
      </p:sp>
      <p:sp>
        <p:nvSpPr>
          <p:cNvPr id="90" name="Shape 59"/>
          <p:cNvSpPr/>
          <p:nvPr/>
        </p:nvSpPr>
        <p:spPr>
          <a:xfrm>
            <a:off x="429768" y="4416552"/>
            <a:ext cx="91440" cy="91440"/>
          </a:xfrm>
          <a:prstGeom prst="ellipse">
            <a:avLst/>
          </a:prstGeom>
          <a:solidFill>
            <a:srgbClr val="C8102E"/>
          </a:solidFill>
          <a:ln w="12700">
            <a:solidFill>
              <a:srgbClr val="C8102E"/>
            </a:solidFill>
            <a:prstDash val="solid"/>
          </a:ln>
        </p:spPr>
      </p:sp>
      <p:sp>
        <p:nvSpPr>
          <p:cNvPr id="91" name="Text 60"/>
          <p:cNvSpPr/>
          <p:nvPr/>
        </p:nvSpPr>
        <p:spPr>
          <a:xfrm>
            <a:off x="576072" y="4352544"/>
            <a:ext cx="2322576" cy="237744"/>
          </a:xfrm>
          <a:prstGeom prst="rect">
            <a:avLst/>
          </a:prstGeom>
          <a:noFill/>
        </p:spPr>
        <p:txBody>
          <a:bodyPr wrap="square" lIns="0" tIns="0" rIns="0" bIns="0" rtlCol="0" anchor="ctr"/>
          <a:lstStyle/>
          <a:p>
            <a:pPr marL="0" indent="0">
              <a:buNone/>
            </a:pPr>
            <a:r>
              <a:rPr lang="en-US" sz="850" dirty="0">
                <a:solidFill>
                  <a:srgbClr val="3D3D3D"/>
                </a:solidFill>
                <a:latin typeface="微软雅黑" panose="020B0503020204020204" pitchFamily="34" charset="-122"/>
                <a:ea typeface="微软雅黑" panose="020B0503020204020204" pitchFamily="34" charset="-122"/>
                <a:cs typeface="微软雅黑" panose="020B0503020204020204" pitchFamily="34" charset="-120"/>
              </a:rPr>
              <a:t>开发「妆前精华」场景专项内容</a:t>
            </a:r>
            <a:endParaRPr lang="en-US" sz="850" dirty="0"/>
          </a:p>
        </p:txBody>
      </p:sp>
      <p:sp>
        <p:nvSpPr>
          <p:cNvPr id="92" name="Shape 61"/>
          <p:cNvSpPr/>
          <p:nvPr/>
        </p:nvSpPr>
        <p:spPr>
          <a:xfrm>
            <a:off x="429768" y="4672584"/>
            <a:ext cx="91440" cy="91440"/>
          </a:xfrm>
          <a:prstGeom prst="ellipse">
            <a:avLst/>
          </a:prstGeom>
          <a:solidFill>
            <a:srgbClr val="C8102E"/>
          </a:solidFill>
          <a:ln w="12700">
            <a:solidFill>
              <a:srgbClr val="C8102E"/>
            </a:solidFill>
            <a:prstDash val="solid"/>
          </a:ln>
        </p:spPr>
      </p:sp>
      <p:sp>
        <p:nvSpPr>
          <p:cNvPr id="93" name="Text 62"/>
          <p:cNvSpPr/>
          <p:nvPr/>
        </p:nvSpPr>
        <p:spPr>
          <a:xfrm>
            <a:off x="576072" y="4608576"/>
            <a:ext cx="2322576" cy="237744"/>
          </a:xfrm>
          <a:prstGeom prst="rect">
            <a:avLst/>
          </a:prstGeom>
          <a:noFill/>
        </p:spPr>
        <p:txBody>
          <a:bodyPr wrap="square" lIns="0" tIns="0" rIns="0" bIns="0" rtlCol="0" anchor="ctr"/>
          <a:lstStyle/>
          <a:p>
            <a:pPr marL="0" indent="0">
              <a:buNone/>
            </a:pPr>
            <a:r>
              <a:rPr lang="en-US" sz="850" dirty="0">
                <a:solidFill>
                  <a:srgbClr val="3D3D3D"/>
                </a:solidFill>
                <a:latin typeface="微软雅黑" panose="020B0503020204020204" pitchFamily="34" charset="-122"/>
                <a:ea typeface="微软雅黑" panose="020B0503020204020204" pitchFamily="34" charset="-122"/>
                <a:cs typeface="微软雅黑" panose="020B0503020204020204" pitchFamily="34" charset="-120"/>
              </a:rPr>
              <a:t>用包装使用教育降低差评率</a:t>
            </a:r>
            <a:endParaRPr lang="en-US" sz="850" dirty="0"/>
          </a:p>
        </p:txBody>
      </p:sp>
      <p:sp>
        <p:nvSpPr>
          <p:cNvPr id="94" name="Shape 63"/>
          <p:cNvSpPr/>
          <p:nvPr/>
        </p:nvSpPr>
        <p:spPr>
          <a:xfrm>
            <a:off x="3200400" y="3419856"/>
            <a:ext cx="2743200" cy="1481328"/>
          </a:xfrm>
          <a:prstGeom prst="rect">
            <a:avLst/>
          </a:prstGeom>
          <a:solidFill>
            <a:srgbClr val="F7F7F7"/>
          </a:solidFill>
          <a:ln w="12700">
            <a:solidFill>
              <a:srgbClr val="E0E0E0"/>
            </a:solidFill>
            <a:prstDash val="solid"/>
          </a:ln>
        </p:spPr>
      </p:sp>
      <p:sp>
        <p:nvSpPr>
          <p:cNvPr id="95" name="Shape 64"/>
          <p:cNvSpPr/>
          <p:nvPr/>
        </p:nvSpPr>
        <p:spPr>
          <a:xfrm>
            <a:off x="3200400" y="3419856"/>
            <a:ext cx="2743200" cy="45720"/>
          </a:xfrm>
          <a:prstGeom prst="rect">
            <a:avLst/>
          </a:prstGeom>
          <a:solidFill>
            <a:srgbClr val="C8102E"/>
          </a:solidFill>
          <a:ln w="12700">
            <a:solidFill>
              <a:srgbClr val="C8102E"/>
            </a:solidFill>
            <a:prstDash val="solid"/>
          </a:ln>
        </p:spPr>
      </p:sp>
      <p:sp>
        <p:nvSpPr>
          <p:cNvPr id="96" name="Text 65"/>
          <p:cNvSpPr/>
          <p:nvPr/>
        </p:nvSpPr>
        <p:spPr>
          <a:xfrm>
            <a:off x="3337560" y="3511296"/>
            <a:ext cx="2468880" cy="256032"/>
          </a:xfrm>
          <a:prstGeom prst="rect">
            <a:avLst/>
          </a:prstGeom>
          <a:noFill/>
        </p:spPr>
        <p:txBody>
          <a:bodyPr wrap="square" lIns="0" tIns="0" rIns="0" bIns="0" rtlCol="0" anchor="ctr"/>
          <a:lstStyle/>
          <a:p>
            <a:pPr marL="0" indent="0">
              <a:buNone/>
            </a:pPr>
            <a:r>
              <a:rPr lang="en-US" sz="1000" b="1" dirty="0">
                <a:solidFill>
                  <a:srgbClr val="1A1A1A"/>
                </a:solidFill>
                <a:latin typeface="微软雅黑" panose="020B0503020204020204" pitchFamily="34" charset="-122"/>
                <a:ea typeface="微软雅黑" panose="020B0503020204020204" pitchFamily="34" charset="-122"/>
                <a:cs typeface="微软雅黑" panose="020B0503020204020204" pitchFamily="34" charset="-120"/>
              </a:rPr>
              <a:t>渠道建议</a:t>
            </a:r>
            <a:endParaRPr lang="en-US" sz="1000" dirty="0"/>
          </a:p>
        </p:txBody>
      </p:sp>
      <p:sp>
        <p:nvSpPr>
          <p:cNvPr id="97" name="Shape 66"/>
          <p:cNvSpPr/>
          <p:nvPr/>
        </p:nvSpPr>
        <p:spPr>
          <a:xfrm>
            <a:off x="3337560" y="3904488"/>
            <a:ext cx="91440" cy="91440"/>
          </a:xfrm>
          <a:prstGeom prst="ellipse">
            <a:avLst/>
          </a:prstGeom>
          <a:solidFill>
            <a:srgbClr val="C8102E"/>
          </a:solidFill>
          <a:ln w="12700">
            <a:solidFill>
              <a:srgbClr val="C8102E"/>
            </a:solidFill>
            <a:prstDash val="solid"/>
          </a:ln>
        </p:spPr>
      </p:sp>
      <p:sp>
        <p:nvSpPr>
          <p:cNvPr id="98" name="Text 67"/>
          <p:cNvSpPr/>
          <p:nvPr/>
        </p:nvSpPr>
        <p:spPr>
          <a:xfrm>
            <a:off x="3483864" y="3840480"/>
            <a:ext cx="2322576" cy="237744"/>
          </a:xfrm>
          <a:prstGeom prst="rect">
            <a:avLst/>
          </a:prstGeom>
          <a:noFill/>
        </p:spPr>
        <p:txBody>
          <a:bodyPr wrap="square" lIns="0" tIns="0" rIns="0" bIns="0" rtlCol="0" anchor="ctr"/>
          <a:lstStyle/>
          <a:p>
            <a:pPr marL="0" indent="0">
              <a:buNone/>
            </a:pPr>
            <a:r>
              <a:rPr lang="en-US" sz="850" dirty="0">
                <a:solidFill>
                  <a:srgbClr val="3D3D3D"/>
                </a:solidFill>
                <a:latin typeface="微软雅黑" panose="020B0503020204020204" pitchFamily="34" charset="-122"/>
                <a:ea typeface="微软雅黑" panose="020B0503020204020204" pitchFamily="34" charset="-122"/>
                <a:cs typeface="微软雅黑" panose="020B0503020204020204" pitchFamily="34" charset="-120"/>
              </a:rPr>
              <a:t>抖音自播：主打体感 + 性价比</a:t>
            </a:r>
            <a:endParaRPr lang="en-US" sz="850" dirty="0"/>
          </a:p>
        </p:txBody>
      </p:sp>
      <p:sp>
        <p:nvSpPr>
          <p:cNvPr id="99" name="Shape 68"/>
          <p:cNvSpPr/>
          <p:nvPr/>
        </p:nvSpPr>
        <p:spPr>
          <a:xfrm>
            <a:off x="3337560" y="4160520"/>
            <a:ext cx="91440" cy="91440"/>
          </a:xfrm>
          <a:prstGeom prst="ellipse">
            <a:avLst/>
          </a:prstGeom>
          <a:solidFill>
            <a:srgbClr val="C8102E"/>
          </a:solidFill>
          <a:ln w="12700">
            <a:solidFill>
              <a:srgbClr val="C8102E"/>
            </a:solidFill>
            <a:prstDash val="solid"/>
          </a:ln>
        </p:spPr>
      </p:sp>
      <p:sp>
        <p:nvSpPr>
          <p:cNvPr id="100" name="Text 69"/>
          <p:cNvSpPr/>
          <p:nvPr/>
        </p:nvSpPr>
        <p:spPr>
          <a:xfrm>
            <a:off x="3483864" y="4096512"/>
            <a:ext cx="2322576" cy="237744"/>
          </a:xfrm>
          <a:prstGeom prst="rect">
            <a:avLst/>
          </a:prstGeom>
          <a:noFill/>
        </p:spPr>
        <p:txBody>
          <a:bodyPr wrap="square" lIns="0" tIns="0" rIns="0" bIns="0" rtlCol="0" anchor="ctr"/>
          <a:lstStyle/>
          <a:p>
            <a:pPr marL="0" indent="0">
              <a:buNone/>
            </a:pPr>
            <a:r>
              <a:rPr lang="en-US" sz="850" dirty="0">
                <a:solidFill>
                  <a:srgbClr val="3D3D3D"/>
                </a:solidFill>
                <a:latin typeface="微软雅黑" panose="020B0503020204020204" pitchFamily="34" charset="-122"/>
                <a:ea typeface="微软雅黑" panose="020B0503020204020204" pitchFamily="34" charset="-122"/>
                <a:cs typeface="微软雅黑" panose="020B0503020204020204" pitchFamily="34" charset="-120"/>
              </a:rPr>
              <a:t>小红书：场景化种草 + 使用教程</a:t>
            </a:r>
            <a:endParaRPr lang="en-US" sz="850" dirty="0"/>
          </a:p>
        </p:txBody>
      </p:sp>
      <p:sp>
        <p:nvSpPr>
          <p:cNvPr id="101" name="Shape 70"/>
          <p:cNvSpPr/>
          <p:nvPr/>
        </p:nvSpPr>
        <p:spPr>
          <a:xfrm>
            <a:off x="3337560" y="4416552"/>
            <a:ext cx="91440" cy="91440"/>
          </a:xfrm>
          <a:prstGeom prst="ellipse">
            <a:avLst/>
          </a:prstGeom>
          <a:solidFill>
            <a:srgbClr val="C8102E"/>
          </a:solidFill>
          <a:ln w="12700">
            <a:solidFill>
              <a:srgbClr val="C8102E"/>
            </a:solidFill>
            <a:prstDash val="solid"/>
          </a:ln>
        </p:spPr>
      </p:sp>
      <p:sp>
        <p:nvSpPr>
          <p:cNvPr id="102" name="Text 71"/>
          <p:cNvSpPr/>
          <p:nvPr/>
        </p:nvSpPr>
        <p:spPr>
          <a:xfrm>
            <a:off x="3483864" y="4352544"/>
            <a:ext cx="2322576" cy="237744"/>
          </a:xfrm>
          <a:prstGeom prst="rect">
            <a:avLst/>
          </a:prstGeom>
          <a:noFill/>
        </p:spPr>
        <p:txBody>
          <a:bodyPr wrap="square" lIns="0" tIns="0" rIns="0" bIns="0" rtlCol="0" anchor="ctr"/>
          <a:lstStyle/>
          <a:p>
            <a:pPr marL="0" indent="0">
              <a:buNone/>
            </a:pPr>
            <a:r>
              <a:rPr lang="en-US" sz="850" dirty="0">
                <a:solidFill>
                  <a:srgbClr val="3D3D3D"/>
                </a:solidFill>
                <a:latin typeface="微软雅黑" panose="020B0503020204020204" pitchFamily="34" charset="-122"/>
                <a:ea typeface="微软雅黑" panose="020B0503020204020204" pitchFamily="34" charset="-122"/>
                <a:cs typeface="微软雅黑" panose="020B0503020204020204" pitchFamily="34" charset="-120"/>
              </a:rPr>
              <a:t>天猫详情页：六模块结构，首屏聚焦轻抗老</a:t>
            </a:r>
            <a:endParaRPr lang="en-US" sz="850" dirty="0"/>
          </a:p>
        </p:txBody>
      </p:sp>
      <p:sp>
        <p:nvSpPr>
          <p:cNvPr id="103" name="Shape 72"/>
          <p:cNvSpPr/>
          <p:nvPr/>
        </p:nvSpPr>
        <p:spPr>
          <a:xfrm>
            <a:off x="3337560" y="4672584"/>
            <a:ext cx="91440" cy="91440"/>
          </a:xfrm>
          <a:prstGeom prst="ellipse">
            <a:avLst/>
          </a:prstGeom>
          <a:solidFill>
            <a:srgbClr val="C8102E"/>
          </a:solidFill>
          <a:ln w="12700">
            <a:solidFill>
              <a:srgbClr val="C8102E"/>
            </a:solidFill>
            <a:prstDash val="solid"/>
          </a:ln>
        </p:spPr>
      </p:sp>
      <p:sp>
        <p:nvSpPr>
          <p:cNvPr id="104" name="Text 73"/>
          <p:cNvSpPr/>
          <p:nvPr/>
        </p:nvSpPr>
        <p:spPr>
          <a:xfrm>
            <a:off x="3483864" y="4608576"/>
            <a:ext cx="2322576" cy="237744"/>
          </a:xfrm>
          <a:prstGeom prst="rect">
            <a:avLst/>
          </a:prstGeom>
          <a:noFill/>
        </p:spPr>
        <p:txBody>
          <a:bodyPr wrap="square" lIns="0" tIns="0" rIns="0" bIns="0" rtlCol="0" anchor="ctr"/>
          <a:lstStyle/>
          <a:p>
            <a:pPr marL="0" indent="0">
              <a:buNone/>
            </a:pPr>
            <a:r>
              <a:rPr lang="en-US" sz="850" dirty="0">
                <a:solidFill>
                  <a:srgbClr val="3D3D3D"/>
                </a:solidFill>
                <a:latin typeface="微软雅黑" panose="020B0503020204020204" pitchFamily="34" charset="-122"/>
                <a:ea typeface="微软雅黑" panose="020B0503020204020204" pitchFamily="34" charset="-122"/>
                <a:cs typeface="微软雅黑" panose="020B0503020204020204" pitchFamily="34" charset="-120"/>
              </a:rPr>
              <a:t>主动解释跨平台价格差异来源</a:t>
            </a:r>
            <a:endParaRPr lang="en-US" sz="850" dirty="0"/>
          </a:p>
        </p:txBody>
      </p:sp>
      <p:sp>
        <p:nvSpPr>
          <p:cNvPr id="105" name="Shape 74"/>
          <p:cNvSpPr/>
          <p:nvPr/>
        </p:nvSpPr>
        <p:spPr>
          <a:xfrm>
            <a:off x="6108192" y="3419856"/>
            <a:ext cx="2743200" cy="1481328"/>
          </a:xfrm>
          <a:prstGeom prst="rect">
            <a:avLst/>
          </a:prstGeom>
          <a:solidFill>
            <a:srgbClr val="FFF0F0"/>
          </a:solidFill>
          <a:ln w="12700">
            <a:solidFill>
              <a:srgbClr val="E0E0E0"/>
            </a:solidFill>
            <a:prstDash val="solid"/>
          </a:ln>
        </p:spPr>
      </p:sp>
      <p:sp>
        <p:nvSpPr>
          <p:cNvPr id="106" name="Shape 75"/>
          <p:cNvSpPr/>
          <p:nvPr/>
        </p:nvSpPr>
        <p:spPr>
          <a:xfrm>
            <a:off x="6108192" y="3419856"/>
            <a:ext cx="2743200" cy="45720"/>
          </a:xfrm>
          <a:prstGeom prst="rect">
            <a:avLst/>
          </a:prstGeom>
          <a:solidFill>
            <a:srgbClr val="C8102E"/>
          </a:solidFill>
          <a:ln w="12700">
            <a:solidFill>
              <a:srgbClr val="C8102E"/>
            </a:solidFill>
            <a:prstDash val="solid"/>
          </a:ln>
        </p:spPr>
      </p:sp>
      <p:sp>
        <p:nvSpPr>
          <p:cNvPr id="107" name="Text 76"/>
          <p:cNvSpPr/>
          <p:nvPr/>
        </p:nvSpPr>
        <p:spPr>
          <a:xfrm>
            <a:off x="6245352" y="3511296"/>
            <a:ext cx="2468880" cy="256032"/>
          </a:xfrm>
          <a:prstGeom prst="rect">
            <a:avLst/>
          </a:prstGeom>
          <a:noFill/>
        </p:spPr>
        <p:txBody>
          <a:bodyPr wrap="square" lIns="0" tIns="0" rIns="0" bIns="0" rtlCol="0" anchor="ctr"/>
          <a:lstStyle/>
          <a:p>
            <a:pPr marL="0" indent="0">
              <a:buNone/>
            </a:pPr>
            <a:r>
              <a:rPr lang="en-US" sz="1000" b="1" dirty="0">
                <a:solidFill>
                  <a:srgbClr val="C8102E"/>
                </a:solidFill>
                <a:latin typeface="微软雅黑" panose="020B0503020204020204" pitchFamily="34" charset="-122"/>
                <a:ea typeface="微软雅黑" panose="020B0503020204020204" pitchFamily="34" charset="-122"/>
                <a:cs typeface="微软雅黑" panose="020B0503020204020204" pitchFamily="34" charset="-120"/>
              </a:rPr>
              <a:t>风险提示</a:t>
            </a:r>
            <a:endParaRPr lang="en-US" sz="1000" dirty="0"/>
          </a:p>
        </p:txBody>
      </p:sp>
      <p:sp>
        <p:nvSpPr>
          <p:cNvPr id="108" name="Shape 77"/>
          <p:cNvSpPr/>
          <p:nvPr/>
        </p:nvSpPr>
        <p:spPr>
          <a:xfrm>
            <a:off x="6245352" y="3904488"/>
            <a:ext cx="91440" cy="91440"/>
          </a:xfrm>
          <a:prstGeom prst="ellipse">
            <a:avLst/>
          </a:prstGeom>
          <a:solidFill>
            <a:srgbClr val="C8102E"/>
          </a:solidFill>
          <a:ln w="12700">
            <a:solidFill>
              <a:srgbClr val="C8102E"/>
            </a:solidFill>
            <a:prstDash val="solid"/>
          </a:ln>
        </p:spPr>
      </p:sp>
      <p:sp>
        <p:nvSpPr>
          <p:cNvPr id="109" name="Text 78"/>
          <p:cNvSpPr/>
          <p:nvPr/>
        </p:nvSpPr>
        <p:spPr>
          <a:xfrm>
            <a:off x="6391656" y="3840480"/>
            <a:ext cx="2322576" cy="237744"/>
          </a:xfrm>
          <a:prstGeom prst="rect">
            <a:avLst/>
          </a:prstGeom>
          <a:noFill/>
        </p:spPr>
        <p:txBody>
          <a:bodyPr wrap="square" lIns="0" tIns="0" rIns="0" bIns="0" rtlCol="0" anchor="ctr"/>
          <a:lstStyle/>
          <a:p>
            <a:pPr marL="0" indent="0">
              <a:buNone/>
            </a:pPr>
            <a:r>
              <a:rPr lang="en-US" sz="850" dirty="0">
                <a:solidFill>
                  <a:srgbClr val="3D3D3D"/>
                </a:solidFill>
                <a:latin typeface="微软雅黑" panose="020B0503020204020204" pitchFamily="34" charset="-122"/>
                <a:ea typeface="微软雅黑" panose="020B0503020204020204" pitchFamily="34" charset="-122"/>
                <a:cs typeface="微软雅黑" panose="020B0503020204020204" pitchFamily="34" charset="-120"/>
              </a:rPr>
              <a:t>避免强承诺短期淡纹结果</a:t>
            </a:r>
            <a:endParaRPr lang="en-US" sz="850" dirty="0"/>
          </a:p>
        </p:txBody>
      </p:sp>
      <p:sp>
        <p:nvSpPr>
          <p:cNvPr id="110" name="Shape 79"/>
          <p:cNvSpPr/>
          <p:nvPr/>
        </p:nvSpPr>
        <p:spPr>
          <a:xfrm>
            <a:off x="6245352" y="4160520"/>
            <a:ext cx="91440" cy="91440"/>
          </a:xfrm>
          <a:prstGeom prst="ellipse">
            <a:avLst/>
          </a:prstGeom>
          <a:solidFill>
            <a:srgbClr val="C8102E"/>
          </a:solidFill>
          <a:ln w="12700">
            <a:solidFill>
              <a:srgbClr val="C8102E"/>
            </a:solidFill>
            <a:prstDash val="solid"/>
          </a:ln>
        </p:spPr>
      </p:sp>
      <p:sp>
        <p:nvSpPr>
          <p:cNvPr id="111" name="Text 80"/>
          <p:cNvSpPr/>
          <p:nvPr/>
        </p:nvSpPr>
        <p:spPr>
          <a:xfrm>
            <a:off x="6391656" y="4096512"/>
            <a:ext cx="2322576" cy="237744"/>
          </a:xfrm>
          <a:prstGeom prst="rect">
            <a:avLst/>
          </a:prstGeom>
          <a:noFill/>
        </p:spPr>
        <p:txBody>
          <a:bodyPr wrap="square" lIns="0" tIns="0" rIns="0" bIns="0" rtlCol="0" anchor="ctr"/>
          <a:lstStyle/>
          <a:p>
            <a:pPr marL="0" indent="0">
              <a:buNone/>
            </a:pPr>
            <a:r>
              <a:rPr lang="en-US" sz="850" dirty="0">
                <a:solidFill>
                  <a:srgbClr val="3D3D3D"/>
                </a:solidFill>
                <a:latin typeface="微软雅黑" panose="020B0503020204020204" pitchFamily="34" charset="-122"/>
                <a:ea typeface="微软雅黑" panose="020B0503020204020204" pitchFamily="34" charset="-122"/>
                <a:cs typeface="微软雅黑" panose="020B0503020204020204" pitchFamily="34" charset="-120"/>
              </a:rPr>
              <a:t>油皮 / 敏感肌表述需更谨慎</a:t>
            </a:r>
            <a:endParaRPr lang="en-US" sz="850" dirty="0"/>
          </a:p>
        </p:txBody>
      </p:sp>
      <p:sp>
        <p:nvSpPr>
          <p:cNvPr id="112" name="Shape 81"/>
          <p:cNvSpPr/>
          <p:nvPr/>
        </p:nvSpPr>
        <p:spPr>
          <a:xfrm>
            <a:off x="6245352" y="4416552"/>
            <a:ext cx="91440" cy="91440"/>
          </a:xfrm>
          <a:prstGeom prst="ellipse">
            <a:avLst/>
          </a:prstGeom>
          <a:solidFill>
            <a:srgbClr val="C8102E"/>
          </a:solidFill>
          <a:ln w="12700">
            <a:solidFill>
              <a:srgbClr val="C8102E"/>
            </a:solidFill>
            <a:prstDash val="solid"/>
          </a:ln>
        </p:spPr>
      </p:sp>
      <p:sp>
        <p:nvSpPr>
          <p:cNvPr id="113" name="Text 82"/>
          <p:cNvSpPr/>
          <p:nvPr/>
        </p:nvSpPr>
        <p:spPr>
          <a:xfrm>
            <a:off x="6391656" y="4352544"/>
            <a:ext cx="2322576" cy="237744"/>
          </a:xfrm>
          <a:prstGeom prst="rect">
            <a:avLst/>
          </a:prstGeom>
          <a:noFill/>
        </p:spPr>
        <p:txBody>
          <a:bodyPr wrap="square" lIns="0" tIns="0" rIns="0" bIns="0" rtlCol="0" anchor="ctr"/>
          <a:lstStyle/>
          <a:p>
            <a:pPr marL="0" indent="0">
              <a:buNone/>
            </a:pPr>
            <a:r>
              <a:rPr lang="en-US" sz="850" dirty="0">
                <a:solidFill>
                  <a:srgbClr val="3D3D3D"/>
                </a:solidFill>
                <a:latin typeface="微软雅黑" panose="020B0503020204020204" pitchFamily="34" charset="-122"/>
                <a:ea typeface="微软雅黑" panose="020B0503020204020204" pitchFamily="34" charset="-122"/>
                <a:cs typeface="微软雅黑" panose="020B0503020204020204" pitchFamily="34" charset="-120"/>
              </a:rPr>
              <a:t>包装使用方式教育要前置</a:t>
            </a:r>
            <a:endParaRPr lang="en-US" sz="850" dirty="0"/>
          </a:p>
        </p:txBody>
      </p:sp>
      <p:sp>
        <p:nvSpPr>
          <p:cNvPr id="114" name="Shape 83"/>
          <p:cNvSpPr/>
          <p:nvPr/>
        </p:nvSpPr>
        <p:spPr>
          <a:xfrm>
            <a:off x="6245352" y="4672584"/>
            <a:ext cx="91440" cy="91440"/>
          </a:xfrm>
          <a:prstGeom prst="ellipse">
            <a:avLst/>
          </a:prstGeom>
          <a:solidFill>
            <a:srgbClr val="C8102E"/>
          </a:solidFill>
          <a:ln w="12700">
            <a:solidFill>
              <a:srgbClr val="C8102E"/>
            </a:solidFill>
            <a:prstDash val="solid"/>
          </a:ln>
        </p:spPr>
      </p:sp>
      <p:sp>
        <p:nvSpPr>
          <p:cNvPr id="115" name="Text 84"/>
          <p:cNvSpPr/>
          <p:nvPr/>
        </p:nvSpPr>
        <p:spPr>
          <a:xfrm>
            <a:off x="6391656" y="4608576"/>
            <a:ext cx="2322576" cy="237744"/>
          </a:xfrm>
          <a:prstGeom prst="rect">
            <a:avLst/>
          </a:prstGeom>
          <a:noFill/>
        </p:spPr>
        <p:txBody>
          <a:bodyPr wrap="square" lIns="0" tIns="0" rIns="0" bIns="0" rtlCol="0" anchor="ctr"/>
          <a:lstStyle/>
          <a:p>
            <a:pPr marL="0" indent="0">
              <a:buNone/>
            </a:pPr>
            <a:r>
              <a:rPr lang="en-US" sz="850" dirty="0">
                <a:solidFill>
                  <a:srgbClr val="3D3D3D"/>
                </a:solidFill>
                <a:latin typeface="微软雅黑" panose="020B0503020204020204" pitchFamily="34" charset="-122"/>
                <a:ea typeface="微软雅黑" panose="020B0503020204020204" pitchFamily="34" charset="-122"/>
                <a:cs typeface="微软雅黑" panose="020B0503020204020204" pitchFamily="34" charset="-120"/>
              </a:rPr>
              <a:t>批次差异需主动发布品质说明</a:t>
            </a:r>
            <a:endParaRPr lang="en-US" sz="850" dirty="0"/>
          </a:p>
        </p:txBody>
      </p:sp>
      <p:sp>
        <p:nvSpPr>
          <p:cNvPr id="116" name="Text 4"/>
          <p:cNvSpPr/>
          <p:nvPr/>
        </p:nvSpPr>
        <p:spPr>
          <a:xfrm>
            <a:off x="8539480" y="4836160"/>
            <a:ext cx="457200" cy="320040"/>
          </a:xfrm>
          <a:prstGeom prst="rect">
            <a:avLst/>
          </a:prstGeom>
          <a:noFill/>
        </p:spPr>
        <p:txBody>
          <a:bodyPr wrap="square" rtlCol="0" anchor="ctr"/>
          <a:lstStyle/>
          <a:p>
            <a:pPr marL="0" indent="0" algn="ctr">
              <a:buNone/>
            </a:pPr>
            <a:r>
              <a:rPr lang="en-US" sz="900" dirty="0">
                <a:solidFill>
                  <a:srgbClr val="666666"/>
                </a:solidFill>
              </a:rPr>
              <a:t>11</a:t>
            </a:r>
            <a:endParaRPr lang="en-US" sz="9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9144000" cy="54864"/>
          </a:xfrm>
          <a:prstGeom prst="rect">
            <a:avLst/>
          </a:prstGeom>
          <a:solidFill>
            <a:srgbClr val="C8102E"/>
          </a:solidFill>
        </p:spPr>
      </p:sp>
      <p:sp>
        <p:nvSpPr>
          <p:cNvPr id="3" name="Shape 1"/>
          <p:cNvSpPr/>
          <p:nvPr/>
        </p:nvSpPr>
        <p:spPr>
          <a:xfrm>
            <a:off x="457200" y="320040"/>
            <a:ext cx="54864" cy="411480"/>
          </a:xfrm>
          <a:prstGeom prst="rect">
            <a:avLst/>
          </a:prstGeom>
          <a:solidFill>
            <a:srgbClr val="C8102E"/>
          </a:solidFill>
        </p:spPr>
      </p:sp>
      <p:sp>
        <p:nvSpPr>
          <p:cNvPr id="4" name="Text 2"/>
          <p:cNvSpPr/>
          <p:nvPr/>
        </p:nvSpPr>
        <p:spPr>
          <a:xfrm>
            <a:off x="658368" y="274320"/>
            <a:ext cx="7772400" cy="502920"/>
          </a:xfrm>
          <a:prstGeom prst="rect">
            <a:avLst/>
          </a:prstGeom>
          <a:noFill/>
        </p:spPr>
        <p:txBody>
          <a:bodyPr wrap="square" lIns="0" tIns="0" rIns="0" bIns="0" rtlCol="0" anchor="ctr"/>
          <a:lstStyle/>
          <a:p>
            <a:pPr marL="0" indent="0" algn="l">
              <a:buNone/>
            </a:pPr>
            <a:r>
              <a:rPr lang="en-US" sz="2000" b="1"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0"/>
              </a:rPr>
              <a:t>这份案例如何对应岗位JD</a:t>
            </a:r>
            <a:endParaRPr lang="en-US" sz="2000" dirty="0"/>
          </a:p>
        </p:txBody>
      </p:sp>
      <p:sp>
        <p:nvSpPr>
          <p:cNvPr id="6" name="Text 4"/>
          <p:cNvSpPr/>
          <p:nvPr/>
        </p:nvSpPr>
        <p:spPr>
          <a:xfrm>
            <a:off x="8412480" y="4709160"/>
            <a:ext cx="457200" cy="320040"/>
          </a:xfrm>
          <a:prstGeom prst="rect">
            <a:avLst/>
          </a:prstGeom>
          <a:noFill/>
        </p:spPr>
        <p:txBody>
          <a:bodyPr wrap="square" rtlCol="0" anchor="ctr"/>
          <a:lstStyle/>
          <a:p>
            <a:pPr marL="0" indent="0" algn="ctr">
              <a:buNone/>
            </a:pPr>
            <a:r>
              <a:rPr lang="en-US" sz="900" dirty="0">
                <a:solidFill>
                  <a:srgbClr val="666666"/>
                </a:solidFill>
              </a:rPr>
              <a:t>12</a:t>
            </a:r>
            <a:endParaRPr lang="en-US" sz="900" dirty="0"/>
          </a:p>
        </p:txBody>
      </p:sp>
      <p:sp>
        <p:nvSpPr>
          <p:cNvPr id="7" name="Shape 5"/>
          <p:cNvSpPr/>
          <p:nvPr/>
        </p:nvSpPr>
        <p:spPr>
          <a:xfrm>
            <a:off x="0" y="5088636"/>
            <a:ext cx="9144000" cy="54864"/>
          </a:xfrm>
          <a:prstGeom prst="rect">
            <a:avLst/>
          </a:prstGeom>
          <a:solidFill>
            <a:srgbClr val="C8102E"/>
          </a:solidFill>
        </p:spPr>
      </p:sp>
      <p:sp>
        <p:nvSpPr>
          <p:cNvPr id="8" name="Shape 6"/>
          <p:cNvSpPr/>
          <p:nvPr/>
        </p:nvSpPr>
        <p:spPr>
          <a:xfrm>
            <a:off x="457200" y="996950"/>
            <a:ext cx="8229600" cy="320040"/>
          </a:xfrm>
          <a:prstGeom prst="rect">
            <a:avLst/>
          </a:prstGeom>
          <a:solidFill>
            <a:srgbClr val="C8102E"/>
          </a:solidFill>
        </p:spPr>
      </p:sp>
      <p:sp>
        <p:nvSpPr>
          <p:cNvPr id="9" name="Text 7"/>
          <p:cNvSpPr/>
          <p:nvPr/>
        </p:nvSpPr>
        <p:spPr>
          <a:xfrm>
            <a:off x="457200" y="996950"/>
            <a:ext cx="3200400" cy="320040"/>
          </a:xfrm>
          <a:prstGeom prst="rect">
            <a:avLst/>
          </a:prstGeom>
          <a:noFill/>
        </p:spPr>
        <p:txBody>
          <a:bodyPr wrap="square" lIns="0" tIns="0" rIns="0" bIns="0" rtlCol="0" anchor="ctr"/>
          <a:lstStyle/>
          <a:p>
            <a:pPr marL="0" indent="0" algn="ctr">
              <a:buNone/>
            </a:pPr>
            <a:r>
              <a:rPr lang="en-US" sz="1000" b="1" dirty="0">
                <a:solidFill>
                  <a:srgbClr val="FFFFFF"/>
                </a:solidFill>
              </a:rPr>
              <a:t>JD职责原文</a:t>
            </a:r>
            <a:endParaRPr lang="en-US" sz="1000" dirty="0"/>
          </a:p>
        </p:txBody>
      </p:sp>
      <p:sp>
        <p:nvSpPr>
          <p:cNvPr id="10" name="Text 8"/>
          <p:cNvSpPr/>
          <p:nvPr/>
        </p:nvSpPr>
        <p:spPr>
          <a:xfrm>
            <a:off x="3657600" y="996950"/>
            <a:ext cx="5029200" cy="320040"/>
          </a:xfrm>
          <a:prstGeom prst="rect">
            <a:avLst/>
          </a:prstGeom>
          <a:noFill/>
        </p:spPr>
        <p:txBody>
          <a:bodyPr wrap="square" lIns="0" tIns="0" rIns="0" bIns="0" rtlCol="0" anchor="ctr"/>
          <a:lstStyle/>
          <a:p>
            <a:pPr marL="0" indent="0" algn="ctr">
              <a:buNone/>
            </a:pPr>
            <a:r>
              <a:rPr lang="en-US" sz="1000" b="1" dirty="0">
                <a:solidFill>
                  <a:srgbClr val="FFFFFF"/>
                </a:solidFill>
              </a:rPr>
              <a:t>本作品集的对应证明</a:t>
            </a:r>
            <a:endParaRPr lang="en-US" sz="1000" dirty="0"/>
          </a:p>
        </p:txBody>
      </p:sp>
      <p:sp>
        <p:nvSpPr>
          <p:cNvPr id="11" name="Shape 9"/>
          <p:cNvSpPr/>
          <p:nvPr/>
        </p:nvSpPr>
        <p:spPr>
          <a:xfrm>
            <a:off x="457200" y="1316990"/>
            <a:ext cx="8229600" cy="658368"/>
          </a:xfrm>
          <a:prstGeom prst="rect">
            <a:avLst/>
          </a:prstGeom>
          <a:solidFill>
            <a:srgbClr val="FFF0F0"/>
          </a:solidFill>
        </p:spPr>
      </p:sp>
      <p:sp>
        <p:nvSpPr>
          <p:cNvPr id="12" name="Text 10"/>
          <p:cNvSpPr/>
          <p:nvPr/>
        </p:nvSpPr>
        <p:spPr>
          <a:xfrm>
            <a:off x="548640" y="1316990"/>
            <a:ext cx="3017520" cy="658368"/>
          </a:xfrm>
          <a:prstGeom prst="rect">
            <a:avLst/>
          </a:prstGeom>
          <a:noFill/>
        </p:spPr>
        <p:txBody>
          <a:bodyPr wrap="square" lIns="0" tIns="0" rIns="0" bIns="0" rtlCol="0" anchor="ctr"/>
          <a:lstStyle/>
          <a:p>
            <a:pPr marL="0" indent="0" algn="ctr">
              <a:buNone/>
            </a:pPr>
            <a:r>
              <a:rPr lang="en-US" sz="850" dirty="0">
                <a:solidFill>
                  <a:srgbClr val="333333"/>
                </a:solidFill>
              </a:rPr>
              <a:t>负责产品开品前期竞品分析及调研，从价格成分等多角度，结合竞品强化内容卖点</a:t>
            </a:r>
            <a:endParaRPr lang="en-US" sz="850" dirty="0"/>
          </a:p>
        </p:txBody>
      </p:sp>
      <p:sp>
        <p:nvSpPr>
          <p:cNvPr id="13" name="Text 11"/>
          <p:cNvSpPr/>
          <p:nvPr/>
        </p:nvSpPr>
        <p:spPr>
          <a:xfrm>
            <a:off x="3749040" y="1316990"/>
            <a:ext cx="4846320" cy="658368"/>
          </a:xfrm>
          <a:prstGeom prst="rect">
            <a:avLst/>
          </a:prstGeom>
          <a:noFill/>
        </p:spPr>
        <p:txBody>
          <a:bodyPr wrap="square" lIns="0" tIns="0" rIns="0" bIns="0" rtlCol="0" anchor="ctr"/>
          <a:lstStyle/>
          <a:p>
            <a:pPr marL="0" indent="0" algn="ctr">
              <a:buNone/>
            </a:pPr>
            <a:r>
              <a:rPr lang="en-US" sz="850" dirty="0">
                <a:solidFill>
                  <a:srgbClr val="666666"/>
                </a:solidFill>
              </a:rPr>
              <a:t>完成四款精华横向比较，覆盖价格（支均价精确到分）、成分、内容风格、渠道策略与用户反馈</a:t>
            </a:r>
            <a:endParaRPr lang="en-US" sz="850" dirty="0"/>
          </a:p>
        </p:txBody>
      </p:sp>
      <p:sp>
        <p:nvSpPr>
          <p:cNvPr id="14" name="Shape 12"/>
          <p:cNvSpPr/>
          <p:nvPr/>
        </p:nvSpPr>
        <p:spPr>
          <a:xfrm>
            <a:off x="457200" y="1975358"/>
            <a:ext cx="8229600" cy="658368"/>
          </a:xfrm>
          <a:prstGeom prst="rect">
            <a:avLst/>
          </a:prstGeom>
          <a:solidFill>
            <a:srgbClr val="FFFFFF"/>
          </a:solidFill>
        </p:spPr>
      </p:sp>
      <p:sp>
        <p:nvSpPr>
          <p:cNvPr id="15" name="Text 13"/>
          <p:cNvSpPr/>
          <p:nvPr/>
        </p:nvSpPr>
        <p:spPr>
          <a:xfrm>
            <a:off x="548640" y="1975358"/>
            <a:ext cx="3017520" cy="658368"/>
          </a:xfrm>
          <a:prstGeom prst="rect">
            <a:avLst/>
          </a:prstGeom>
          <a:noFill/>
        </p:spPr>
        <p:txBody>
          <a:bodyPr wrap="square" lIns="0" tIns="0" rIns="0" bIns="0" rtlCol="0" anchor="ctr"/>
          <a:lstStyle/>
          <a:p>
            <a:pPr marL="0" indent="0" algn="ctr">
              <a:buNone/>
            </a:pPr>
            <a:r>
              <a:rPr lang="en-US" sz="850" dirty="0">
                <a:solidFill>
                  <a:srgbClr val="333333"/>
                </a:solidFill>
              </a:rPr>
              <a:t>根据消费者需求、市场动向、销售情况深度写优化差异化卖点</a:t>
            </a:r>
            <a:endParaRPr lang="en-US" sz="850" dirty="0"/>
          </a:p>
        </p:txBody>
      </p:sp>
      <p:sp>
        <p:nvSpPr>
          <p:cNvPr id="16" name="Text 14"/>
          <p:cNvSpPr/>
          <p:nvPr/>
        </p:nvSpPr>
        <p:spPr>
          <a:xfrm>
            <a:off x="3749040" y="1975358"/>
            <a:ext cx="4846320" cy="658368"/>
          </a:xfrm>
          <a:prstGeom prst="rect">
            <a:avLst/>
          </a:prstGeom>
          <a:noFill/>
        </p:spPr>
        <p:txBody>
          <a:bodyPr wrap="square" lIns="0" tIns="0" rIns="0" bIns="0" rtlCol="0" anchor="ctr"/>
          <a:lstStyle/>
          <a:p>
            <a:pPr marL="0" indent="0" algn="ctr">
              <a:buNone/>
            </a:pPr>
            <a:r>
              <a:rPr lang="en-US" sz="850" dirty="0">
                <a:solidFill>
                  <a:srgbClr val="666666"/>
                </a:solidFill>
              </a:rPr>
              <a:t>三平台交叉提炼用户需求，诊断关键节点，给出三层卖点重写方案（Before/After对比）</a:t>
            </a:r>
            <a:endParaRPr lang="en-US" sz="850" dirty="0"/>
          </a:p>
        </p:txBody>
      </p:sp>
      <p:sp>
        <p:nvSpPr>
          <p:cNvPr id="17" name="Shape 15"/>
          <p:cNvSpPr/>
          <p:nvPr/>
        </p:nvSpPr>
        <p:spPr>
          <a:xfrm>
            <a:off x="457200" y="2633726"/>
            <a:ext cx="8229600" cy="658368"/>
          </a:xfrm>
          <a:prstGeom prst="rect">
            <a:avLst/>
          </a:prstGeom>
          <a:solidFill>
            <a:srgbClr val="FFF0F0"/>
          </a:solidFill>
        </p:spPr>
      </p:sp>
      <p:sp>
        <p:nvSpPr>
          <p:cNvPr id="18" name="Text 16"/>
          <p:cNvSpPr/>
          <p:nvPr/>
        </p:nvSpPr>
        <p:spPr>
          <a:xfrm>
            <a:off x="548640" y="2633726"/>
            <a:ext cx="3017520" cy="658368"/>
          </a:xfrm>
          <a:prstGeom prst="rect">
            <a:avLst/>
          </a:prstGeom>
          <a:noFill/>
        </p:spPr>
        <p:txBody>
          <a:bodyPr wrap="square" lIns="0" tIns="0" rIns="0" bIns="0" rtlCol="0" anchor="ctr"/>
          <a:lstStyle/>
          <a:p>
            <a:pPr marL="0" indent="0" algn="ctr">
              <a:buNone/>
            </a:pPr>
            <a:r>
              <a:rPr lang="en-US" sz="850" dirty="0">
                <a:solidFill>
                  <a:srgbClr val="333333"/>
                </a:solidFill>
              </a:rPr>
              <a:t>产出GTM版本产品手册，阐述产品特点及功效，并协同产出产品详情页</a:t>
            </a:r>
            <a:endParaRPr lang="en-US" sz="850" dirty="0"/>
          </a:p>
        </p:txBody>
      </p:sp>
      <p:sp>
        <p:nvSpPr>
          <p:cNvPr id="19" name="Text 17"/>
          <p:cNvSpPr/>
          <p:nvPr/>
        </p:nvSpPr>
        <p:spPr>
          <a:xfrm>
            <a:off x="3749040" y="2633726"/>
            <a:ext cx="4846320" cy="658368"/>
          </a:xfrm>
          <a:prstGeom prst="rect">
            <a:avLst/>
          </a:prstGeom>
          <a:noFill/>
        </p:spPr>
        <p:txBody>
          <a:bodyPr wrap="square" lIns="0" tIns="0" rIns="0" bIns="0" rtlCol="0" anchor="ctr"/>
          <a:lstStyle/>
          <a:p>
            <a:pPr marL="0" indent="0" algn="ctr">
              <a:buNone/>
            </a:pPr>
            <a:r>
              <a:rPr lang="en-US" sz="850" dirty="0">
                <a:solidFill>
                  <a:srgbClr val="666666"/>
                </a:solidFill>
              </a:rPr>
              <a:t>输出GTM一页纸+详情页六模块结构优化建议，模拟完整工作链路</a:t>
            </a:r>
            <a:endParaRPr lang="en-US" sz="850" dirty="0"/>
          </a:p>
        </p:txBody>
      </p:sp>
      <p:sp>
        <p:nvSpPr>
          <p:cNvPr id="20" name="Text 18"/>
          <p:cNvSpPr/>
          <p:nvPr/>
        </p:nvSpPr>
        <p:spPr>
          <a:xfrm>
            <a:off x="457200" y="3374390"/>
            <a:ext cx="8229600" cy="274320"/>
          </a:xfrm>
          <a:prstGeom prst="rect">
            <a:avLst/>
          </a:prstGeom>
          <a:noFill/>
        </p:spPr>
        <p:txBody>
          <a:bodyPr wrap="square" lIns="0" tIns="0" rIns="0" bIns="0" rtlCol="0" anchor="ctr"/>
          <a:lstStyle/>
          <a:p>
            <a:pPr marL="0" indent="0">
              <a:buNone/>
            </a:pPr>
            <a:r>
              <a:rPr lang="en-US" sz="1200" b="1" dirty="0">
                <a:solidFill>
                  <a:srgbClr val="C8102E"/>
                </a:solidFill>
              </a:rPr>
              <a:t>我希望证明的三件事</a:t>
            </a:r>
            <a:endParaRPr lang="en-US" sz="1200" dirty="0"/>
          </a:p>
        </p:txBody>
      </p:sp>
      <p:sp>
        <p:nvSpPr>
          <p:cNvPr id="21" name="Shape 19"/>
          <p:cNvSpPr/>
          <p:nvPr/>
        </p:nvSpPr>
        <p:spPr>
          <a:xfrm>
            <a:off x="457200" y="3694430"/>
            <a:ext cx="2651760" cy="640080"/>
          </a:xfrm>
          <a:prstGeom prst="rect">
            <a:avLst/>
          </a:prstGeom>
          <a:solidFill>
            <a:srgbClr val="C8102E"/>
          </a:solidFill>
        </p:spPr>
      </p:sp>
      <p:sp>
        <p:nvSpPr>
          <p:cNvPr id="22" name="Text 20"/>
          <p:cNvSpPr/>
          <p:nvPr/>
        </p:nvSpPr>
        <p:spPr>
          <a:xfrm>
            <a:off x="457200" y="3694430"/>
            <a:ext cx="2651760" cy="292608"/>
          </a:xfrm>
          <a:prstGeom prst="rect">
            <a:avLst/>
          </a:prstGeom>
          <a:noFill/>
        </p:spPr>
        <p:txBody>
          <a:bodyPr wrap="square" lIns="0" tIns="0" rIns="0" bIns="0" rtlCol="0" anchor="ctr"/>
          <a:lstStyle/>
          <a:p>
            <a:pPr marL="0" indent="0" algn="ctr">
              <a:buNone/>
            </a:pPr>
            <a:r>
              <a:rPr lang="en-US" sz="1200" b="1" dirty="0">
                <a:solidFill>
                  <a:srgbClr val="FFFFFF"/>
                </a:solidFill>
              </a:rPr>
              <a:t>分析能力</a:t>
            </a:r>
            <a:endParaRPr lang="en-US" sz="1200" dirty="0"/>
          </a:p>
        </p:txBody>
      </p:sp>
      <p:sp>
        <p:nvSpPr>
          <p:cNvPr id="23" name="Text 21"/>
          <p:cNvSpPr/>
          <p:nvPr/>
        </p:nvSpPr>
        <p:spPr>
          <a:xfrm>
            <a:off x="548640" y="3987038"/>
            <a:ext cx="2468880" cy="320040"/>
          </a:xfrm>
          <a:prstGeom prst="rect">
            <a:avLst/>
          </a:prstGeom>
          <a:noFill/>
        </p:spPr>
        <p:txBody>
          <a:bodyPr wrap="square" lIns="0" tIns="0" rIns="0" bIns="0" rtlCol="0" anchor="ctr"/>
          <a:lstStyle/>
          <a:p>
            <a:pPr marL="0" indent="0" algn="ctr">
              <a:buNone/>
            </a:pPr>
            <a:r>
              <a:rPr lang="en-US" sz="850" dirty="0">
                <a:solidFill>
                  <a:srgbClr val="FFFFFF">
                    <a:alpha val="90000"/>
                  </a:srgbClr>
                </a:solidFill>
              </a:rPr>
              <a:t>从竞品和用户语言中提炼有价值的判断</a:t>
            </a:r>
            <a:endParaRPr lang="en-US" sz="850" dirty="0"/>
          </a:p>
        </p:txBody>
      </p:sp>
      <p:sp>
        <p:nvSpPr>
          <p:cNvPr id="24" name="Shape 22"/>
          <p:cNvSpPr/>
          <p:nvPr/>
        </p:nvSpPr>
        <p:spPr>
          <a:xfrm>
            <a:off x="3291840" y="3694430"/>
            <a:ext cx="2651760" cy="640080"/>
          </a:xfrm>
          <a:prstGeom prst="rect">
            <a:avLst/>
          </a:prstGeom>
          <a:solidFill>
            <a:srgbClr val="C8102E"/>
          </a:solidFill>
        </p:spPr>
      </p:sp>
      <p:sp>
        <p:nvSpPr>
          <p:cNvPr id="25" name="Text 23"/>
          <p:cNvSpPr/>
          <p:nvPr/>
        </p:nvSpPr>
        <p:spPr>
          <a:xfrm>
            <a:off x="3291840" y="3694430"/>
            <a:ext cx="2651760" cy="292608"/>
          </a:xfrm>
          <a:prstGeom prst="rect">
            <a:avLst/>
          </a:prstGeom>
          <a:noFill/>
        </p:spPr>
        <p:txBody>
          <a:bodyPr wrap="square" lIns="0" tIns="0" rIns="0" bIns="0" rtlCol="0" anchor="ctr"/>
          <a:lstStyle/>
          <a:p>
            <a:pPr marL="0" indent="0" algn="ctr">
              <a:buNone/>
            </a:pPr>
            <a:r>
              <a:rPr lang="en-US" sz="1200" b="1" dirty="0">
                <a:solidFill>
                  <a:srgbClr val="FFFFFF"/>
                </a:solidFill>
              </a:rPr>
              <a:t>卖点能力</a:t>
            </a:r>
            <a:endParaRPr lang="en-US" sz="1200" dirty="0"/>
          </a:p>
        </p:txBody>
      </p:sp>
      <p:sp>
        <p:nvSpPr>
          <p:cNvPr id="26" name="Text 24"/>
          <p:cNvSpPr/>
          <p:nvPr/>
        </p:nvSpPr>
        <p:spPr>
          <a:xfrm>
            <a:off x="3383280" y="3987038"/>
            <a:ext cx="2468880" cy="320040"/>
          </a:xfrm>
          <a:prstGeom prst="rect">
            <a:avLst/>
          </a:prstGeom>
          <a:noFill/>
        </p:spPr>
        <p:txBody>
          <a:bodyPr wrap="square" lIns="0" tIns="0" rIns="0" bIns="0" rtlCol="0" anchor="ctr"/>
          <a:lstStyle/>
          <a:p>
            <a:pPr marL="0" indent="0" algn="ctr">
              <a:buNone/>
            </a:pPr>
            <a:r>
              <a:rPr lang="en-US" sz="850" dirty="0">
                <a:solidFill>
                  <a:srgbClr val="FFFFFF">
                    <a:alpha val="90000"/>
                  </a:srgbClr>
                </a:solidFill>
              </a:rPr>
              <a:t>把「概念很多」改成少而准、用户一眼能懂</a:t>
            </a:r>
            <a:endParaRPr lang="en-US" sz="850" dirty="0"/>
          </a:p>
        </p:txBody>
      </p:sp>
      <p:sp>
        <p:nvSpPr>
          <p:cNvPr id="27" name="Shape 25"/>
          <p:cNvSpPr/>
          <p:nvPr/>
        </p:nvSpPr>
        <p:spPr>
          <a:xfrm>
            <a:off x="6126480" y="3694430"/>
            <a:ext cx="2651760" cy="640080"/>
          </a:xfrm>
          <a:prstGeom prst="rect">
            <a:avLst/>
          </a:prstGeom>
          <a:solidFill>
            <a:srgbClr val="C8102E"/>
          </a:solidFill>
        </p:spPr>
      </p:sp>
      <p:sp>
        <p:nvSpPr>
          <p:cNvPr id="28" name="Text 26"/>
          <p:cNvSpPr/>
          <p:nvPr/>
        </p:nvSpPr>
        <p:spPr>
          <a:xfrm>
            <a:off x="6126480" y="3694430"/>
            <a:ext cx="2651760" cy="292608"/>
          </a:xfrm>
          <a:prstGeom prst="rect">
            <a:avLst/>
          </a:prstGeom>
          <a:noFill/>
        </p:spPr>
        <p:txBody>
          <a:bodyPr wrap="square" lIns="0" tIns="0" rIns="0" bIns="0" rtlCol="0" anchor="ctr"/>
          <a:lstStyle/>
          <a:p>
            <a:pPr marL="0" indent="0" algn="ctr">
              <a:buNone/>
            </a:pPr>
            <a:r>
              <a:rPr lang="en-US" sz="1200" b="1" dirty="0">
                <a:solidFill>
                  <a:srgbClr val="FFFFFF"/>
                </a:solidFill>
              </a:rPr>
              <a:t>落地能力</a:t>
            </a:r>
            <a:endParaRPr lang="en-US" sz="1200" dirty="0"/>
          </a:p>
        </p:txBody>
      </p:sp>
      <p:sp>
        <p:nvSpPr>
          <p:cNvPr id="29" name="Text 27"/>
          <p:cNvSpPr/>
          <p:nvPr/>
        </p:nvSpPr>
        <p:spPr>
          <a:xfrm>
            <a:off x="6217920" y="3987038"/>
            <a:ext cx="2468880" cy="320040"/>
          </a:xfrm>
          <a:prstGeom prst="rect">
            <a:avLst/>
          </a:prstGeom>
          <a:noFill/>
        </p:spPr>
        <p:txBody>
          <a:bodyPr wrap="square" lIns="0" tIns="0" rIns="0" bIns="0" rtlCol="0" anchor="ctr"/>
          <a:lstStyle/>
          <a:p>
            <a:pPr marL="0" indent="0" algn="ctr">
              <a:buNone/>
            </a:pPr>
            <a:r>
              <a:rPr lang="en-US" sz="850" dirty="0">
                <a:solidFill>
                  <a:srgbClr val="FFFFFF">
                    <a:alpha val="90000"/>
                  </a:srgbClr>
                </a:solidFill>
              </a:rPr>
              <a:t>每一个建议都有对应的执行路径</a:t>
            </a:r>
            <a:endParaRPr lang="en-US" sz="850" dirty="0"/>
          </a:p>
        </p:txBody>
      </p:sp>
      <p:sp>
        <p:nvSpPr>
          <p:cNvPr id="30" name="Text 28"/>
          <p:cNvSpPr/>
          <p:nvPr/>
        </p:nvSpPr>
        <p:spPr>
          <a:xfrm>
            <a:off x="457200" y="4526280"/>
            <a:ext cx="8229600" cy="320040"/>
          </a:xfrm>
          <a:prstGeom prst="rect">
            <a:avLst/>
          </a:prstGeom>
          <a:noFill/>
        </p:spPr>
        <p:txBody>
          <a:bodyPr wrap="square" lIns="0" tIns="0" rIns="0" bIns="0" rtlCol="0" anchor="ctr"/>
          <a:lstStyle/>
          <a:p>
            <a:pPr marL="0" indent="0" algn="ctr">
              <a:buNone/>
            </a:pPr>
            <a:r>
              <a:rPr lang="en-US" sz="900" i="1" dirty="0">
                <a:solidFill>
                  <a:srgbClr val="666666"/>
                </a:solidFill>
              </a:rPr>
              <a:t>我希望不只是做信息整理者，而是成为一个把竞品洞察和用户语言转化成产品卖点与内容动作的产品营销专员。</a:t>
            </a:r>
            <a:endParaRPr lang="en-US" sz="900" dirty="0"/>
          </a:p>
        </p:txBody>
      </p:sp>
      <p:cxnSp>
        <p:nvCxnSpPr>
          <p:cNvPr id="31" name="直接连接符 30"/>
          <p:cNvCxnSpPr/>
          <p:nvPr/>
        </p:nvCxnSpPr>
        <p:spPr>
          <a:xfrm>
            <a:off x="3796665" y="996950"/>
            <a:ext cx="0" cy="2295525"/>
          </a:xfrm>
          <a:prstGeom prst="line">
            <a:avLst/>
          </a:prstGeom>
          <a:ln w="12700" cmpd="sng">
            <a:solidFill>
              <a:schemeClr val="bg2"/>
            </a:solidFill>
            <a:prstDash val="sysDot"/>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9144000" cy="54864"/>
          </a:xfrm>
          <a:prstGeom prst="rect">
            <a:avLst/>
          </a:prstGeom>
          <a:solidFill>
            <a:srgbClr val="C8102E"/>
          </a:solidFill>
        </p:spPr>
      </p:sp>
      <p:sp>
        <p:nvSpPr>
          <p:cNvPr id="3" name="Shape 1"/>
          <p:cNvSpPr/>
          <p:nvPr/>
        </p:nvSpPr>
        <p:spPr>
          <a:xfrm>
            <a:off x="457200" y="320040"/>
            <a:ext cx="54864" cy="411480"/>
          </a:xfrm>
          <a:prstGeom prst="rect">
            <a:avLst/>
          </a:prstGeom>
          <a:solidFill>
            <a:srgbClr val="C8102E"/>
          </a:solidFill>
        </p:spPr>
      </p:sp>
      <p:sp>
        <p:nvSpPr>
          <p:cNvPr id="4" name="Text 2"/>
          <p:cNvSpPr/>
          <p:nvPr/>
        </p:nvSpPr>
        <p:spPr>
          <a:xfrm>
            <a:off x="658368" y="274320"/>
            <a:ext cx="7772400" cy="502920"/>
          </a:xfrm>
          <a:prstGeom prst="rect">
            <a:avLst/>
          </a:prstGeom>
          <a:noFill/>
        </p:spPr>
        <p:txBody>
          <a:bodyPr wrap="square" lIns="0" tIns="0" rIns="0" bIns="0" rtlCol="0" anchor="ctr"/>
          <a:lstStyle/>
          <a:p>
            <a:pPr marL="0" indent="0" algn="l">
              <a:buNone/>
            </a:pPr>
            <a:r>
              <a:rPr lang="en-US" sz="2000" b="1"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0"/>
              </a:rPr>
              <a:t>为什么选韩束红蛮腰次抛精华？</a:t>
            </a:r>
            <a:endParaRPr lang="en-US" sz="2000" dirty="0"/>
          </a:p>
        </p:txBody>
      </p:sp>
      <p:sp>
        <p:nvSpPr>
          <p:cNvPr id="6" name="Text 4"/>
          <p:cNvSpPr/>
          <p:nvPr/>
        </p:nvSpPr>
        <p:spPr>
          <a:xfrm>
            <a:off x="8412480" y="4709160"/>
            <a:ext cx="457200" cy="320040"/>
          </a:xfrm>
          <a:prstGeom prst="rect">
            <a:avLst/>
          </a:prstGeom>
          <a:noFill/>
        </p:spPr>
        <p:txBody>
          <a:bodyPr wrap="square" rtlCol="0" anchor="ctr"/>
          <a:lstStyle/>
          <a:p>
            <a:pPr marL="0" indent="0" algn="ctr">
              <a:buNone/>
            </a:pPr>
            <a:r>
              <a:rPr lang="en-US" sz="900" dirty="0">
                <a:solidFill>
                  <a:srgbClr val="666666"/>
                </a:solidFill>
              </a:rPr>
              <a:t>02</a:t>
            </a:r>
            <a:endParaRPr lang="en-US" sz="900" dirty="0"/>
          </a:p>
        </p:txBody>
      </p:sp>
      <p:sp>
        <p:nvSpPr>
          <p:cNvPr id="7" name="Shape 5"/>
          <p:cNvSpPr/>
          <p:nvPr/>
        </p:nvSpPr>
        <p:spPr>
          <a:xfrm>
            <a:off x="0" y="5088636"/>
            <a:ext cx="9144000" cy="54864"/>
          </a:xfrm>
          <a:prstGeom prst="rect">
            <a:avLst/>
          </a:prstGeom>
          <a:solidFill>
            <a:srgbClr val="C8102E"/>
          </a:solidFill>
        </p:spPr>
      </p:sp>
      <p:sp>
        <p:nvSpPr>
          <p:cNvPr id="8" name="Shape 6"/>
          <p:cNvSpPr/>
          <p:nvPr/>
        </p:nvSpPr>
        <p:spPr>
          <a:xfrm>
            <a:off x="457200" y="1059180"/>
            <a:ext cx="3931920" cy="365760"/>
          </a:xfrm>
          <a:prstGeom prst="rect">
            <a:avLst/>
          </a:prstGeom>
          <a:solidFill>
            <a:srgbClr val="C8102E"/>
          </a:solidFill>
        </p:spPr>
      </p:sp>
      <p:sp>
        <p:nvSpPr>
          <p:cNvPr id="9" name="Text 7"/>
          <p:cNvSpPr/>
          <p:nvPr/>
        </p:nvSpPr>
        <p:spPr>
          <a:xfrm>
            <a:off x="457200" y="1059180"/>
            <a:ext cx="3931920" cy="365760"/>
          </a:xfrm>
          <a:prstGeom prst="rect">
            <a:avLst/>
          </a:prstGeom>
          <a:noFill/>
        </p:spPr>
        <p:txBody>
          <a:bodyPr wrap="square" lIns="0" tIns="0" rIns="0" bIns="0" rtlCol="0" anchor="ctr"/>
          <a:lstStyle/>
          <a:p>
            <a:pPr marL="0" indent="0" algn="ctr">
              <a:buNone/>
            </a:pPr>
            <a:r>
              <a:rPr lang="en-US" sz="1300" b="1"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0"/>
              </a:rPr>
              <a:t>上美股份与韩束的战略地位</a:t>
            </a:r>
            <a:endParaRPr lang="en-US" sz="1300" dirty="0"/>
          </a:p>
        </p:txBody>
      </p:sp>
      <p:sp>
        <p:nvSpPr>
          <p:cNvPr id="10" name="Shape 8"/>
          <p:cNvSpPr/>
          <p:nvPr/>
        </p:nvSpPr>
        <p:spPr>
          <a:xfrm>
            <a:off x="457200" y="1424940"/>
            <a:ext cx="3931920" cy="384048"/>
          </a:xfrm>
          <a:prstGeom prst="rect">
            <a:avLst/>
          </a:prstGeom>
          <a:solidFill>
            <a:srgbClr val="FFF0F0"/>
          </a:solidFill>
        </p:spPr>
      </p:sp>
      <p:sp>
        <p:nvSpPr>
          <p:cNvPr id="11" name="Text 9"/>
          <p:cNvSpPr/>
          <p:nvPr/>
        </p:nvSpPr>
        <p:spPr>
          <a:xfrm>
            <a:off x="548640" y="1424940"/>
            <a:ext cx="1645920" cy="384048"/>
          </a:xfrm>
          <a:prstGeom prst="rect">
            <a:avLst/>
          </a:prstGeom>
          <a:noFill/>
        </p:spPr>
        <p:txBody>
          <a:bodyPr wrap="square" lIns="0" tIns="0" rIns="0" bIns="0" rtlCol="0" anchor="ctr"/>
          <a:lstStyle/>
          <a:p>
            <a:pPr marL="0" indent="0">
              <a:buNone/>
            </a:pPr>
            <a:r>
              <a:rPr lang="en-US" sz="1000" b="1" dirty="0">
                <a:solidFill>
                  <a:srgbClr val="333333"/>
                </a:solidFill>
              </a:rPr>
              <a:t>上美股份2025年营收</a:t>
            </a:r>
            <a:endParaRPr lang="en-US" sz="1000" dirty="0"/>
          </a:p>
        </p:txBody>
      </p:sp>
      <p:sp>
        <p:nvSpPr>
          <p:cNvPr id="12" name="Text 10"/>
          <p:cNvSpPr/>
          <p:nvPr/>
        </p:nvSpPr>
        <p:spPr>
          <a:xfrm>
            <a:off x="2286000" y="1424940"/>
            <a:ext cx="2011680" cy="384048"/>
          </a:xfrm>
          <a:prstGeom prst="rect">
            <a:avLst/>
          </a:prstGeom>
          <a:noFill/>
        </p:spPr>
        <p:txBody>
          <a:bodyPr wrap="square" lIns="0" tIns="0" rIns="0" bIns="0" rtlCol="0" anchor="ctr"/>
          <a:lstStyle/>
          <a:p>
            <a:pPr marL="0" indent="0">
              <a:buNone/>
            </a:pPr>
            <a:r>
              <a:rPr lang="en-US" sz="1000" dirty="0">
                <a:solidFill>
                  <a:srgbClr val="666666"/>
                </a:solidFill>
              </a:rPr>
              <a:t>约91–92亿元（同比+30%）</a:t>
            </a:r>
            <a:endParaRPr lang="en-US" sz="1000" dirty="0"/>
          </a:p>
        </p:txBody>
      </p:sp>
      <p:sp>
        <p:nvSpPr>
          <p:cNvPr id="13" name="Shape 11"/>
          <p:cNvSpPr/>
          <p:nvPr/>
        </p:nvSpPr>
        <p:spPr>
          <a:xfrm>
            <a:off x="457200" y="1808988"/>
            <a:ext cx="3931920" cy="384048"/>
          </a:xfrm>
          <a:prstGeom prst="rect">
            <a:avLst/>
          </a:prstGeom>
          <a:solidFill>
            <a:srgbClr val="FFFFFF"/>
          </a:solidFill>
        </p:spPr>
      </p:sp>
      <p:sp>
        <p:nvSpPr>
          <p:cNvPr id="14" name="Text 12"/>
          <p:cNvSpPr/>
          <p:nvPr/>
        </p:nvSpPr>
        <p:spPr>
          <a:xfrm>
            <a:off x="548640" y="1808988"/>
            <a:ext cx="1645920" cy="384048"/>
          </a:xfrm>
          <a:prstGeom prst="rect">
            <a:avLst/>
          </a:prstGeom>
          <a:noFill/>
        </p:spPr>
        <p:txBody>
          <a:bodyPr wrap="square" lIns="0" tIns="0" rIns="0" bIns="0" rtlCol="0" anchor="ctr"/>
          <a:lstStyle/>
          <a:p>
            <a:pPr marL="0" indent="0">
              <a:buNone/>
            </a:pPr>
            <a:r>
              <a:rPr lang="en-US" sz="1000" b="1" dirty="0">
                <a:solidFill>
                  <a:srgbClr val="333333"/>
                </a:solidFill>
              </a:rPr>
              <a:t>韩束品牌贡献</a:t>
            </a:r>
            <a:endParaRPr lang="en-US" sz="1000" dirty="0"/>
          </a:p>
        </p:txBody>
      </p:sp>
      <p:sp>
        <p:nvSpPr>
          <p:cNvPr id="15" name="Text 13"/>
          <p:cNvSpPr/>
          <p:nvPr/>
        </p:nvSpPr>
        <p:spPr>
          <a:xfrm>
            <a:off x="2286000" y="1808988"/>
            <a:ext cx="2011680" cy="384048"/>
          </a:xfrm>
          <a:prstGeom prst="rect">
            <a:avLst/>
          </a:prstGeom>
          <a:noFill/>
        </p:spPr>
        <p:txBody>
          <a:bodyPr wrap="square" lIns="0" tIns="0" rIns="0" bIns="0" rtlCol="0" anchor="ctr"/>
          <a:lstStyle/>
          <a:p>
            <a:pPr marL="0" indent="0">
              <a:buNone/>
            </a:pPr>
            <a:r>
              <a:rPr lang="en-US" sz="1000" dirty="0">
                <a:solidFill>
                  <a:srgbClr val="666666"/>
                </a:solidFill>
              </a:rPr>
              <a:t>超全集团80%收入</a:t>
            </a:r>
            <a:endParaRPr lang="en-US" sz="1000" dirty="0"/>
          </a:p>
        </p:txBody>
      </p:sp>
      <p:sp>
        <p:nvSpPr>
          <p:cNvPr id="16" name="Shape 14"/>
          <p:cNvSpPr/>
          <p:nvPr/>
        </p:nvSpPr>
        <p:spPr>
          <a:xfrm>
            <a:off x="457200" y="2193036"/>
            <a:ext cx="3931920" cy="384048"/>
          </a:xfrm>
          <a:prstGeom prst="rect">
            <a:avLst/>
          </a:prstGeom>
          <a:solidFill>
            <a:srgbClr val="FFF0F0"/>
          </a:solidFill>
        </p:spPr>
      </p:sp>
      <p:sp>
        <p:nvSpPr>
          <p:cNvPr id="17" name="Text 15"/>
          <p:cNvSpPr/>
          <p:nvPr/>
        </p:nvSpPr>
        <p:spPr>
          <a:xfrm>
            <a:off x="548640" y="2193036"/>
            <a:ext cx="1645920" cy="384048"/>
          </a:xfrm>
          <a:prstGeom prst="rect">
            <a:avLst/>
          </a:prstGeom>
          <a:noFill/>
        </p:spPr>
        <p:txBody>
          <a:bodyPr wrap="square" lIns="0" tIns="0" rIns="0" bIns="0" rtlCol="0" anchor="ctr"/>
          <a:lstStyle/>
          <a:p>
            <a:pPr marL="0" indent="0">
              <a:buNone/>
            </a:pPr>
            <a:r>
              <a:rPr lang="en-US" sz="1000" b="1" dirty="0">
                <a:solidFill>
                  <a:srgbClr val="333333"/>
                </a:solidFill>
              </a:rPr>
              <a:t>红蛮腰系列地位</a:t>
            </a:r>
            <a:endParaRPr lang="en-US" sz="1000" dirty="0"/>
          </a:p>
        </p:txBody>
      </p:sp>
      <p:sp>
        <p:nvSpPr>
          <p:cNvPr id="18" name="Text 16"/>
          <p:cNvSpPr/>
          <p:nvPr/>
        </p:nvSpPr>
        <p:spPr>
          <a:xfrm>
            <a:off x="2286000" y="2193036"/>
            <a:ext cx="2011680" cy="384048"/>
          </a:xfrm>
          <a:prstGeom prst="rect">
            <a:avLst/>
          </a:prstGeom>
          <a:noFill/>
        </p:spPr>
        <p:txBody>
          <a:bodyPr wrap="square" lIns="0" tIns="0" rIns="0" bIns="0" rtlCol="0" anchor="ctr"/>
          <a:lstStyle/>
          <a:p>
            <a:pPr marL="0" indent="0">
              <a:buNone/>
            </a:pPr>
            <a:r>
              <a:rPr lang="en-US" sz="1000" dirty="0">
                <a:solidFill>
                  <a:srgbClr val="666666"/>
                </a:solidFill>
              </a:rPr>
              <a:t>韩束最核心产品线</a:t>
            </a:r>
            <a:endParaRPr lang="en-US" sz="1000" dirty="0"/>
          </a:p>
        </p:txBody>
      </p:sp>
      <p:sp>
        <p:nvSpPr>
          <p:cNvPr id="19" name="Shape 17"/>
          <p:cNvSpPr/>
          <p:nvPr/>
        </p:nvSpPr>
        <p:spPr>
          <a:xfrm>
            <a:off x="457200" y="2577084"/>
            <a:ext cx="3931920" cy="384048"/>
          </a:xfrm>
          <a:prstGeom prst="rect">
            <a:avLst/>
          </a:prstGeom>
          <a:solidFill>
            <a:srgbClr val="FFFFFF"/>
          </a:solidFill>
        </p:spPr>
      </p:sp>
      <p:sp>
        <p:nvSpPr>
          <p:cNvPr id="20" name="Text 18"/>
          <p:cNvSpPr/>
          <p:nvPr/>
        </p:nvSpPr>
        <p:spPr>
          <a:xfrm>
            <a:off x="548640" y="2577084"/>
            <a:ext cx="1645920" cy="384048"/>
          </a:xfrm>
          <a:prstGeom prst="rect">
            <a:avLst/>
          </a:prstGeom>
          <a:noFill/>
        </p:spPr>
        <p:txBody>
          <a:bodyPr wrap="square" lIns="0" tIns="0" rIns="0" bIns="0" rtlCol="0" anchor="ctr"/>
          <a:lstStyle/>
          <a:p>
            <a:pPr marL="0" indent="0">
              <a:buNone/>
            </a:pPr>
            <a:r>
              <a:rPr lang="en-US" sz="1000" b="1" dirty="0">
                <a:solidFill>
                  <a:srgbClr val="333333"/>
                </a:solidFill>
              </a:rPr>
              <a:t>次抛精华角色</a:t>
            </a:r>
            <a:endParaRPr lang="en-US" sz="1000" dirty="0"/>
          </a:p>
        </p:txBody>
      </p:sp>
      <p:sp>
        <p:nvSpPr>
          <p:cNvPr id="21" name="Text 19"/>
          <p:cNvSpPr/>
          <p:nvPr/>
        </p:nvSpPr>
        <p:spPr>
          <a:xfrm>
            <a:off x="2286000" y="2577084"/>
            <a:ext cx="2011680" cy="384048"/>
          </a:xfrm>
          <a:prstGeom prst="rect">
            <a:avLst/>
          </a:prstGeom>
          <a:noFill/>
        </p:spPr>
        <p:txBody>
          <a:bodyPr wrap="square" lIns="0" tIns="0" rIns="0" bIns="0" rtlCol="0" anchor="ctr"/>
          <a:lstStyle/>
          <a:p>
            <a:pPr marL="0" indent="0">
              <a:buNone/>
            </a:pPr>
            <a:r>
              <a:rPr lang="en-US" sz="1000" dirty="0">
                <a:solidFill>
                  <a:srgbClr val="666666"/>
                </a:solidFill>
              </a:rPr>
              <a:t>从礼盒引流向功效复购转型</a:t>
            </a:r>
            <a:endParaRPr lang="en-US" sz="1000" dirty="0"/>
          </a:p>
        </p:txBody>
      </p:sp>
      <p:sp>
        <p:nvSpPr>
          <p:cNvPr id="22" name="Shape 20"/>
          <p:cNvSpPr/>
          <p:nvPr/>
        </p:nvSpPr>
        <p:spPr>
          <a:xfrm>
            <a:off x="4754880" y="1059180"/>
            <a:ext cx="3931920" cy="365760"/>
          </a:xfrm>
          <a:prstGeom prst="rect">
            <a:avLst/>
          </a:prstGeom>
          <a:solidFill>
            <a:srgbClr val="C8102E"/>
          </a:solidFill>
        </p:spPr>
      </p:sp>
      <p:sp>
        <p:nvSpPr>
          <p:cNvPr id="23" name="Text 21"/>
          <p:cNvSpPr/>
          <p:nvPr/>
        </p:nvSpPr>
        <p:spPr>
          <a:xfrm>
            <a:off x="4754880" y="1059180"/>
            <a:ext cx="3931920" cy="365760"/>
          </a:xfrm>
          <a:prstGeom prst="rect">
            <a:avLst/>
          </a:prstGeom>
          <a:noFill/>
        </p:spPr>
        <p:txBody>
          <a:bodyPr wrap="square" lIns="0" tIns="0" rIns="0" bIns="0" rtlCol="0" anchor="ctr"/>
          <a:lstStyle/>
          <a:p>
            <a:pPr marL="0" indent="0" algn="ctr">
              <a:buNone/>
            </a:pPr>
            <a:r>
              <a:rPr lang="en-US" sz="1300" b="1"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0"/>
              </a:rPr>
              <a:t>为什么以次抛精华为分析切口</a:t>
            </a:r>
            <a:endParaRPr lang="en-US" sz="1300" dirty="0"/>
          </a:p>
        </p:txBody>
      </p:sp>
      <p:pic>
        <p:nvPicPr>
          <p:cNvPr id="24" name="Image 0" descr="preencoded.png"/>
          <p:cNvPicPr>
            <a:picLocks noChangeAspect="1"/>
          </p:cNvPicPr>
          <p:nvPr/>
        </p:nvPicPr>
        <p:blipFill>
          <a:blip r:embed="rId1"/>
          <a:stretch>
            <a:fillRect/>
          </a:stretch>
        </p:blipFill>
        <p:spPr>
          <a:xfrm>
            <a:off x="4892040" y="1516380"/>
            <a:ext cx="201168" cy="201168"/>
          </a:xfrm>
          <a:prstGeom prst="rect">
            <a:avLst/>
          </a:prstGeom>
        </p:spPr>
      </p:pic>
      <p:sp>
        <p:nvSpPr>
          <p:cNvPr id="25" name="Text 22"/>
          <p:cNvSpPr/>
          <p:nvPr/>
        </p:nvSpPr>
        <p:spPr>
          <a:xfrm>
            <a:off x="5166360" y="1562227"/>
            <a:ext cx="3383280" cy="457200"/>
          </a:xfrm>
          <a:prstGeom prst="rect">
            <a:avLst/>
          </a:prstGeom>
          <a:noFill/>
        </p:spPr>
        <p:txBody>
          <a:bodyPr wrap="square" lIns="0" tIns="0" rIns="0" bIns="0" rtlCol="0" anchor="t"/>
          <a:lstStyle/>
          <a:p>
            <a:pPr marL="0" indent="0">
              <a:buNone/>
            </a:pPr>
            <a:r>
              <a:rPr lang="en-US" sz="1000" dirty="0">
                <a:solidFill>
                  <a:srgbClr val="333333"/>
                </a:solidFill>
              </a:rPr>
              <a:t>独立决策性最强的单品，不同于水乳霜套组</a:t>
            </a:r>
            <a:endParaRPr lang="en-US" sz="1000" dirty="0"/>
          </a:p>
        </p:txBody>
      </p:sp>
      <p:pic>
        <p:nvPicPr>
          <p:cNvPr id="26" name="Image 1" descr="preencoded.png"/>
          <p:cNvPicPr>
            <a:picLocks noChangeAspect="1"/>
          </p:cNvPicPr>
          <p:nvPr/>
        </p:nvPicPr>
        <p:blipFill>
          <a:blip r:embed="rId1"/>
          <a:stretch>
            <a:fillRect/>
          </a:stretch>
        </p:blipFill>
        <p:spPr>
          <a:xfrm>
            <a:off x="4892040" y="2019300"/>
            <a:ext cx="201168" cy="201168"/>
          </a:xfrm>
          <a:prstGeom prst="rect">
            <a:avLst/>
          </a:prstGeom>
        </p:spPr>
      </p:pic>
      <p:sp>
        <p:nvSpPr>
          <p:cNvPr id="27" name="Text 23"/>
          <p:cNvSpPr/>
          <p:nvPr/>
        </p:nvSpPr>
        <p:spPr>
          <a:xfrm>
            <a:off x="5166360" y="2069592"/>
            <a:ext cx="3383280" cy="457200"/>
          </a:xfrm>
          <a:prstGeom prst="rect">
            <a:avLst/>
          </a:prstGeom>
          <a:noFill/>
        </p:spPr>
        <p:txBody>
          <a:bodyPr wrap="square" lIns="0" tIns="0" rIns="0" bIns="0" rtlCol="0" anchor="t"/>
          <a:lstStyle/>
          <a:p>
            <a:pPr marL="0" indent="0">
              <a:buNone/>
            </a:pPr>
            <a:r>
              <a:rPr lang="en-US" sz="1000" dirty="0">
                <a:solidFill>
                  <a:srgbClr val="333333"/>
                </a:solidFill>
              </a:rPr>
              <a:t>承接抗老/紧致/屏障修护/妆前等多重诉求</a:t>
            </a:r>
            <a:endParaRPr lang="en-US" sz="1000" dirty="0"/>
          </a:p>
        </p:txBody>
      </p:sp>
      <p:pic>
        <p:nvPicPr>
          <p:cNvPr id="28" name="Image 2" descr="preencoded.png"/>
          <p:cNvPicPr>
            <a:picLocks noChangeAspect="1"/>
          </p:cNvPicPr>
          <p:nvPr/>
        </p:nvPicPr>
        <p:blipFill>
          <a:blip r:embed="rId1"/>
          <a:stretch>
            <a:fillRect/>
          </a:stretch>
        </p:blipFill>
        <p:spPr>
          <a:xfrm>
            <a:off x="4892040" y="2522220"/>
            <a:ext cx="201168" cy="201168"/>
          </a:xfrm>
          <a:prstGeom prst="rect">
            <a:avLst/>
          </a:prstGeom>
        </p:spPr>
      </p:pic>
      <p:sp>
        <p:nvSpPr>
          <p:cNvPr id="29" name="Text 24"/>
          <p:cNvSpPr/>
          <p:nvPr/>
        </p:nvSpPr>
        <p:spPr>
          <a:xfrm>
            <a:off x="5166360" y="2561717"/>
            <a:ext cx="3383280" cy="457200"/>
          </a:xfrm>
          <a:prstGeom prst="rect">
            <a:avLst/>
          </a:prstGeom>
          <a:noFill/>
        </p:spPr>
        <p:txBody>
          <a:bodyPr wrap="square" lIns="0" tIns="0" rIns="0" bIns="0" rtlCol="0" anchor="t"/>
          <a:lstStyle/>
          <a:p>
            <a:pPr marL="0" indent="0">
              <a:buNone/>
            </a:pPr>
            <a:r>
              <a:rPr lang="en-US" sz="1000" dirty="0">
                <a:solidFill>
                  <a:srgbClr val="333333"/>
                </a:solidFill>
              </a:rPr>
              <a:t>抖音直播高频单品，契合JD要求</a:t>
            </a:r>
            <a:endParaRPr lang="en-US" sz="1000" dirty="0"/>
          </a:p>
        </p:txBody>
      </p:sp>
      <p:pic>
        <p:nvPicPr>
          <p:cNvPr id="30" name="Image 3" descr="preencoded.png"/>
          <p:cNvPicPr>
            <a:picLocks noChangeAspect="1"/>
          </p:cNvPicPr>
          <p:nvPr/>
        </p:nvPicPr>
        <p:blipFill>
          <a:blip r:embed="rId1"/>
          <a:stretch>
            <a:fillRect/>
          </a:stretch>
        </p:blipFill>
        <p:spPr>
          <a:xfrm>
            <a:off x="4892040" y="3025140"/>
            <a:ext cx="201168" cy="201168"/>
          </a:xfrm>
          <a:prstGeom prst="rect">
            <a:avLst/>
          </a:prstGeom>
        </p:spPr>
      </p:pic>
      <p:sp>
        <p:nvSpPr>
          <p:cNvPr id="31" name="Text 25"/>
          <p:cNvSpPr/>
          <p:nvPr/>
        </p:nvSpPr>
        <p:spPr>
          <a:xfrm>
            <a:off x="5166360" y="3053842"/>
            <a:ext cx="3383280" cy="457200"/>
          </a:xfrm>
          <a:prstGeom prst="rect">
            <a:avLst/>
          </a:prstGeom>
          <a:noFill/>
        </p:spPr>
        <p:txBody>
          <a:bodyPr wrap="square" lIns="0" tIns="0" rIns="0" bIns="0" rtlCol="0" anchor="t"/>
          <a:lstStyle/>
          <a:p>
            <a:pPr marL="0" indent="0">
              <a:buNone/>
            </a:pPr>
            <a:r>
              <a:rPr lang="en-US" sz="1000" dirty="0">
                <a:solidFill>
                  <a:srgbClr val="333333"/>
                </a:solidFill>
              </a:rPr>
              <a:t>购买决策链路完整，模拟完整工作链路</a:t>
            </a:r>
            <a:endParaRPr lang="en-US" sz="1000" dirty="0"/>
          </a:p>
        </p:txBody>
      </p:sp>
      <p:pic>
        <p:nvPicPr>
          <p:cNvPr id="37" name="图片 36" descr="IMG_1835"/>
          <p:cNvPicPr>
            <a:picLocks noChangeAspect="1"/>
          </p:cNvPicPr>
          <p:nvPr/>
        </p:nvPicPr>
        <p:blipFill>
          <a:blip r:embed="rId2"/>
          <a:stretch>
            <a:fillRect/>
          </a:stretch>
        </p:blipFill>
        <p:spPr>
          <a:xfrm>
            <a:off x="1029970" y="2808605"/>
            <a:ext cx="2374265" cy="2161540"/>
          </a:xfrm>
          <a:prstGeom prst="rect">
            <a:avLst/>
          </a:prstGeom>
        </p:spPr>
      </p:pic>
      <p:pic>
        <p:nvPicPr>
          <p:cNvPr id="38" name="图片 37" descr="IMG_1837"/>
          <p:cNvPicPr>
            <a:picLocks noChangeAspect="1"/>
          </p:cNvPicPr>
          <p:nvPr/>
        </p:nvPicPr>
        <p:blipFill>
          <a:blip r:embed="rId3"/>
          <a:stretch>
            <a:fillRect/>
          </a:stretch>
        </p:blipFill>
        <p:spPr>
          <a:xfrm>
            <a:off x="6511290" y="2217420"/>
            <a:ext cx="2586990" cy="267271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 name="Shape 6"/>
          <p:cNvSpPr/>
          <p:nvPr/>
        </p:nvSpPr>
        <p:spPr>
          <a:xfrm>
            <a:off x="4754880" y="960120"/>
            <a:ext cx="3931920" cy="365760"/>
          </a:xfrm>
          <a:prstGeom prst="rect">
            <a:avLst/>
          </a:prstGeom>
          <a:solidFill>
            <a:srgbClr val="C8102E"/>
          </a:solidFill>
        </p:spPr>
      </p:sp>
      <p:sp>
        <p:nvSpPr>
          <p:cNvPr id="52" name="Shape 6"/>
          <p:cNvSpPr/>
          <p:nvPr/>
        </p:nvSpPr>
        <p:spPr>
          <a:xfrm>
            <a:off x="457200" y="960120"/>
            <a:ext cx="3401695" cy="365760"/>
          </a:xfrm>
          <a:prstGeom prst="rect">
            <a:avLst/>
          </a:prstGeom>
          <a:solidFill>
            <a:srgbClr val="C8102E"/>
          </a:solidFill>
        </p:spPr>
      </p:sp>
      <p:sp>
        <p:nvSpPr>
          <p:cNvPr id="2" name="Shape 0"/>
          <p:cNvSpPr/>
          <p:nvPr/>
        </p:nvSpPr>
        <p:spPr>
          <a:xfrm>
            <a:off x="0" y="0"/>
            <a:ext cx="9144000" cy="54864"/>
          </a:xfrm>
          <a:prstGeom prst="rect">
            <a:avLst/>
          </a:prstGeom>
          <a:solidFill>
            <a:srgbClr val="C8102E"/>
          </a:solidFill>
        </p:spPr>
      </p:sp>
      <p:sp>
        <p:nvSpPr>
          <p:cNvPr id="3" name="Shape 1"/>
          <p:cNvSpPr/>
          <p:nvPr/>
        </p:nvSpPr>
        <p:spPr>
          <a:xfrm>
            <a:off x="457200" y="320040"/>
            <a:ext cx="54864" cy="411480"/>
          </a:xfrm>
          <a:prstGeom prst="rect">
            <a:avLst/>
          </a:prstGeom>
          <a:solidFill>
            <a:srgbClr val="C8102E"/>
          </a:solidFill>
        </p:spPr>
      </p:sp>
      <p:sp>
        <p:nvSpPr>
          <p:cNvPr id="4" name="Text 2"/>
          <p:cNvSpPr/>
          <p:nvPr/>
        </p:nvSpPr>
        <p:spPr>
          <a:xfrm>
            <a:off x="658368" y="274320"/>
            <a:ext cx="7772400" cy="502920"/>
          </a:xfrm>
          <a:prstGeom prst="rect">
            <a:avLst/>
          </a:prstGeom>
          <a:noFill/>
        </p:spPr>
        <p:txBody>
          <a:bodyPr wrap="square" lIns="0" tIns="0" rIns="0" bIns="0" rtlCol="0" anchor="ctr"/>
          <a:lstStyle/>
          <a:p>
            <a:pPr marL="0" indent="0" algn="l">
              <a:buNone/>
            </a:pPr>
            <a:r>
              <a:rPr lang="en-US" sz="2000" b="1"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0"/>
              </a:rPr>
              <a:t>研究目标与分析框架</a:t>
            </a:r>
            <a:endParaRPr lang="en-US" sz="2000" dirty="0"/>
          </a:p>
        </p:txBody>
      </p:sp>
      <p:sp>
        <p:nvSpPr>
          <p:cNvPr id="6" name="Text 4"/>
          <p:cNvSpPr/>
          <p:nvPr/>
        </p:nvSpPr>
        <p:spPr>
          <a:xfrm>
            <a:off x="8412480" y="4709160"/>
            <a:ext cx="457200" cy="320040"/>
          </a:xfrm>
          <a:prstGeom prst="rect">
            <a:avLst/>
          </a:prstGeom>
          <a:noFill/>
        </p:spPr>
        <p:txBody>
          <a:bodyPr wrap="square" rtlCol="0" anchor="ctr"/>
          <a:lstStyle/>
          <a:p>
            <a:pPr marL="0" indent="0" algn="ctr">
              <a:buNone/>
            </a:pPr>
            <a:r>
              <a:rPr lang="en-US" sz="900" dirty="0">
                <a:solidFill>
                  <a:srgbClr val="666666"/>
                </a:solidFill>
              </a:rPr>
              <a:t>03</a:t>
            </a:r>
            <a:endParaRPr lang="en-US" sz="900" dirty="0"/>
          </a:p>
        </p:txBody>
      </p:sp>
      <p:sp>
        <p:nvSpPr>
          <p:cNvPr id="7" name="Shape 5"/>
          <p:cNvSpPr/>
          <p:nvPr/>
        </p:nvSpPr>
        <p:spPr>
          <a:xfrm>
            <a:off x="0" y="5088636"/>
            <a:ext cx="9144000" cy="54864"/>
          </a:xfrm>
          <a:prstGeom prst="rect">
            <a:avLst/>
          </a:prstGeom>
          <a:solidFill>
            <a:srgbClr val="C8102E"/>
          </a:solidFill>
        </p:spPr>
      </p:sp>
      <p:sp>
        <p:nvSpPr>
          <p:cNvPr id="8" name="Text 6"/>
          <p:cNvSpPr/>
          <p:nvPr/>
        </p:nvSpPr>
        <p:spPr>
          <a:xfrm>
            <a:off x="456565" y="975360"/>
            <a:ext cx="3402330" cy="350520"/>
          </a:xfrm>
          <a:prstGeom prst="rect">
            <a:avLst/>
          </a:prstGeom>
          <a:noFill/>
        </p:spPr>
        <p:txBody>
          <a:bodyPr wrap="square" lIns="0" tIns="0" rIns="0" bIns="0" rtlCol="0" anchor="ctr"/>
          <a:lstStyle/>
          <a:p>
            <a:pPr marL="0" indent="0" algn="ctr">
              <a:buNone/>
            </a:pPr>
            <a:r>
              <a:rPr lang="en-US" sz="1300" b="1" dirty="0">
                <a:solidFill>
                  <a:schemeClr val="bg1"/>
                </a:solidFill>
              </a:rPr>
              <a:t>本项目重点回答4个核心问题</a:t>
            </a:r>
            <a:endParaRPr lang="en-US" sz="1300" b="1" dirty="0">
              <a:solidFill>
                <a:schemeClr val="bg1"/>
              </a:solidFill>
            </a:endParaRPr>
          </a:p>
        </p:txBody>
      </p:sp>
      <p:sp>
        <p:nvSpPr>
          <p:cNvPr id="9" name="Shape 7"/>
          <p:cNvSpPr/>
          <p:nvPr>
            <p:custDataLst>
              <p:tags r:id="rId1"/>
            </p:custDataLst>
          </p:nvPr>
        </p:nvSpPr>
        <p:spPr>
          <a:xfrm>
            <a:off x="457200" y="1435735"/>
            <a:ext cx="292608" cy="292608"/>
          </a:xfrm>
          <a:prstGeom prst="rect">
            <a:avLst/>
          </a:prstGeom>
          <a:solidFill>
            <a:srgbClr val="C8102E"/>
          </a:solidFill>
        </p:spPr>
      </p:sp>
      <p:sp>
        <p:nvSpPr>
          <p:cNvPr id="10" name="Text 8"/>
          <p:cNvSpPr/>
          <p:nvPr>
            <p:custDataLst>
              <p:tags r:id="rId2"/>
            </p:custDataLst>
          </p:nvPr>
        </p:nvSpPr>
        <p:spPr>
          <a:xfrm>
            <a:off x="457200" y="1435735"/>
            <a:ext cx="292608" cy="292608"/>
          </a:xfrm>
          <a:prstGeom prst="rect">
            <a:avLst/>
          </a:prstGeom>
          <a:noFill/>
        </p:spPr>
        <p:txBody>
          <a:bodyPr wrap="square" lIns="0" tIns="0" rIns="0" bIns="0" rtlCol="0" anchor="ctr"/>
          <a:lstStyle/>
          <a:p>
            <a:pPr marL="0" indent="0" algn="ctr">
              <a:buNone/>
            </a:pPr>
            <a:r>
              <a:rPr lang="en-US" sz="1200" b="1" dirty="0">
                <a:solidFill>
                  <a:srgbClr val="FFFFFF"/>
                </a:solidFill>
              </a:rPr>
              <a:t>1</a:t>
            </a:r>
            <a:endParaRPr lang="en-US" sz="1200" dirty="0"/>
          </a:p>
        </p:txBody>
      </p:sp>
      <p:sp>
        <p:nvSpPr>
          <p:cNvPr id="11" name="Text 9"/>
          <p:cNvSpPr/>
          <p:nvPr>
            <p:custDataLst>
              <p:tags r:id="rId3"/>
            </p:custDataLst>
          </p:nvPr>
        </p:nvSpPr>
        <p:spPr>
          <a:xfrm>
            <a:off x="868680" y="1371600"/>
            <a:ext cx="3474720" cy="411480"/>
          </a:xfrm>
          <a:prstGeom prst="rect">
            <a:avLst/>
          </a:prstGeom>
          <a:noFill/>
        </p:spPr>
        <p:txBody>
          <a:bodyPr wrap="square" lIns="0" tIns="0" rIns="0" bIns="0" rtlCol="0" anchor="ctr"/>
          <a:lstStyle/>
          <a:p>
            <a:pPr marL="0" indent="0">
              <a:buNone/>
            </a:pPr>
            <a:r>
              <a:rPr lang="en-US" sz="1050" dirty="0">
                <a:solidFill>
                  <a:srgbClr val="333333"/>
                </a:solidFill>
              </a:rPr>
              <a:t>韩束在国货次抛精华赛道的真实竞争处境？</a:t>
            </a:r>
            <a:endParaRPr lang="en-US" sz="1050" dirty="0"/>
          </a:p>
        </p:txBody>
      </p:sp>
      <p:sp>
        <p:nvSpPr>
          <p:cNvPr id="12" name="Shape 10"/>
          <p:cNvSpPr/>
          <p:nvPr>
            <p:custDataLst>
              <p:tags r:id="rId4"/>
            </p:custDataLst>
          </p:nvPr>
        </p:nvSpPr>
        <p:spPr>
          <a:xfrm>
            <a:off x="457200" y="1938655"/>
            <a:ext cx="292608" cy="292608"/>
          </a:xfrm>
          <a:prstGeom prst="rect">
            <a:avLst/>
          </a:prstGeom>
          <a:solidFill>
            <a:srgbClr val="C8102E"/>
          </a:solidFill>
        </p:spPr>
      </p:sp>
      <p:sp>
        <p:nvSpPr>
          <p:cNvPr id="13" name="Text 11"/>
          <p:cNvSpPr/>
          <p:nvPr>
            <p:custDataLst>
              <p:tags r:id="rId5"/>
            </p:custDataLst>
          </p:nvPr>
        </p:nvSpPr>
        <p:spPr>
          <a:xfrm>
            <a:off x="457200" y="1938655"/>
            <a:ext cx="292608" cy="292608"/>
          </a:xfrm>
          <a:prstGeom prst="rect">
            <a:avLst/>
          </a:prstGeom>
          <a:noFill/>
        </p:spPr>
        <p:txBody>
          <a:bodyPr wrap="square" lIns="0" tIns="0" rIns="0" bIns="0" rtlCol="0" anchor="ctr"/>
          <a:lstStyle/>
          <a:p>
            <a:pPr marL="0" indent="0" algn="ctr">
              <a:buNone/>
            </a:pPr>
            <a:r>
              <a:rPr lang="en-US" sz="1200" b="1" dirty="0">
                <a:solidFill>
                  <a:srgbClr val="FFFFFF"/>
                </a:solidFill>
              </a:rPr>
              <a:t>2</a:t>
            </a:r>
            <a:endParaRPr lang="en-US" sz="1200" dirty="0"/>
          </a:p>
        </p:txBody>
      </p:sp>
      <p:sp>
        <p:nvSpPr>
          <p:cNvPr id="14" name="Text 12"/>
          <p:cNvSpPr/>
          <p:nvPr>
            <p:custDataLst>
              <p:tags r:id="rId6"/>
            </p:custDataLst>
          </p:nvPr>
        </p:nvSpPr>
        <p:spPr>
          <a:xfrm>
            <a:off x="868680" y="1874520"/>
            <a:ext cx="3474720" cy="411480"/>
          </a:xfrm>
          <a:prstGeom prst="rect">
            <a:avLst/>
          </a:prstGeom>
          <a:noFill/>
        </p:spPr>
        <p:txBody>
          <a:bodyPr wrap="square" lIns="0" tIns="0" rIns="0" bIns="0" rtlCol="0" anchor="ctr"/>
          <a:lstStyle/>
          <a:p>
            <a:pPr marL="0" indent="0">
              <a:buNone/>
            </a:pPr>
            <a:r>
              <a:rPr lang="en-US" sz="1050" dirty="0">
                <a:solidFill>
                  <a:srgbClr val="333333"/>
                </a:solidFill>
              </a:rPr>
              <a:t>三个竞品分别在卖什么核心价值？</a:t>
            </a:r>
            <a:endParaRPr lang="en-US" sz="1050" dirty="0"/>
          </a:p>
        </p:txBody>
      </p:sp>
      <p:sp>
        <p:nvSpPr>
          <p:cNvPr id="15" name="Shape 13"/>
          <p:cNvSpPr/>
          <p:nvPr>
            <p:custDataLst>
              <p:tags r:id="rId7"/>
            </p:custDataLst>
          </p:nvPr>
        </p:nvSpPr>
        <p:spPr>
          <a:xfrm>
            <a:off x="457200" y="2441575"/>
            <a:ext cx="292608" cy="292608"/>
          </a:xfrm>
          <a:prstGeom prst="rect">
            <a:avLst/>
          </a:prstGeom>
          <a:solidFill>
            <a:srgbClr val="C8102E"/>
          </a:solidFill>
        </p:spPr>
      </p:sp>
      <p:sp>
        <p:nvSpPr>
          <p:cNvPr id="16" name="Text 14"/>
          <p:cNvSpPr/>
          <p:nvPr>
            <p:custDataLst>
              <p:tags r:id="rId8"/>
            </p:custDataLst>
          </p:nvPr>
        </p:nvSpPr>
        <p:spPr>
          <a:xfrm>
            <a:off x="457200" y="2441575"/>
            <a:ext cx="292608" cy="292608"/>
          </a:xfrm>
          <a:prstGeom prst="rect">
            <a:avLst/>
          </a:prstGeom>
          <a:noFill/>
        </p:spPr>
        <p:txBody>
          <a:bodyPr wrap="square" lIns="0" tIns="0" rIns="0" bIns="0" rtlCol="0" anchor="ctr"/>
          <a:lstStyle/>
          <a:p>
            <a:pPr marL="0" indent="0" algn="ctr">
              <a:buNone/>
            </a:pPr>
            <a:r>
              <a:rPr lang="en-US" sz="1200" b="1" dirty="0">
                <a:solidFill>
                  <a:srgbClr val="FFFFFF"/>
                </a:solidFill>
              </a:rPr>
              <a:t>3</a:t>
            </a:r>
            <a:endParaRPr lang="en-US" sz="1200" dirty="0"/>
          </a:p>
        </p:txBody>
      </p:sp>
      <p:sp>
        <p:nvSpPr>
          <p:cNvPr id="17" name="Text 15"/>
          <p:cNvSpPr/>
          <p:nvPr>
            <p:custDataLst>
              <p:tags r:id="rId9"/>
            </p:custDataLst>
          </p:nvPr>
        </p:nvSpPr>
        <p:spPr>
          <a:xfrm>
            <a:off x="868680" y="2377440"/>
            <a:ext cx="3474720" cy="411480"/>
          </a:xfrm>
          <a:prstGeom prst="rect">
            <a:avLst/>
          </a:prstGeom>
          <a:noFill/>
        </p:spPr>
        <p:txBody>
          <a:bodyPr wrap="square" lIns="0" tIns="0" rIns="0" bIns="0" rtlCol="0" anchor="ctr"/>
          <a:lstStyle/>
          <a:p>
            <a:pPr marL="0" indent="0">
              <a:buNone/>
            </a:pPr>
            <a:r>
              <a:rPr lang="en-US" sz="1050" dirty="0">
                <a:solidFill>
                  <a:srgbClr val="333333"/>
                </a:solidFill>
              </a:rPr>
              <a:t>消费者真正买单理由与真实顾虑是什么？</a:t>
            </a:r>
            <a:endParaRPr lang="en-US" sz="1050" dirty="0"/>
          </a:p>
        </p:txBody>
      </p:sp>
      <p:sp>
        <p:nvSpPr>
          <p:cNvPr id="18" name="Shape 16"/>
          <p:cNvSpPr/>
          <p:nvPr>
            <p:custDataLst>
              <p:tags r:id="rId10"/>
            </p:custDataLst>
          </p:nvPr>
        </p:nvSpPr>
        <p:spPr>
          <a:xfrm>
            <a:off x="457200" y="2944495"/>
            <a:ext cx="292608" cy="292608"/>
          </a:xfrm>
          <a:prstGeom prst="rect">
            <a:avLst/>
          </a:prstGeom>
          <a:solidFill>
            <a:srgbClr val="C8102E"/>
          </a:solidFill>
        </p:spPr>
      </p:sp>
      <p:sp>
        <p:nvSpPr>
          <p:cNvPr id="19" name="Text 17"/>
          <p:cNvSpPr/>
          <p:nvPr>
            <p:custDataLst>
              <p:tags r:id="rId11"/>
            </p:custDataLst>
          </p:nvPr>
        </p:nvSpPr>
        <p:spPr>
          <a:xfrm>
            <a:off x="457200" y="2944495"/>
            <a:ext cx="292608" cy="292608"/>
          </a:xfrm>
          <a:prstGeom prst="rect">
            <a:avLst/>
          </a:prstGeom>
          <a:noFill/>
        </p:spPr>
        <p:txBody>
          <a:bodyPr wrap="square" lIns="0" tIns="0" rIns="0" bIns="0" rtlCol="0" anchor="ctr"/>
          <a:lstStyle/>
          <a:p>
            <a:pPr marL="0" indent="0" algn="ctr">
              <a:buNone/>
            </a:pPr>
            <a:r>
              <a:rPr lang="en-US" sz="1200" b="1" dirty="0">
                <a:solidFill>
                  <a:srgbClr val="FFFFFF"/>
                </a:solidFill>
              </a:rPr>
              <a:t>4</a:t>
            </a:r>
            <a:endParaRPr lang="en-US" sz="1200" dirty="0"/>
          </a:p>
        </p:txBody>
      </p:sp>
      <p:sp>
        <p:nvSpPr>
          <p:cNvPr id="20" name="Text 18"/>
          <p:cNvSpPr/>
          <p:nvPr>
            <p:custDataLst>
              <p:tags r:id="rId12"/>
            </p:custDataLst>
          </p:nvPr>
        </p:nvSpPr>
        <p:spPr>
          <a:xfrm>
            <a:off x="868680" y="2880360"/>
            <a:ext cx="3474720" cy="411480"/>
          </a:xfrm>
          <a:prstGeom prst="rect">
            <a:avLst/>
          </a:prstGeom>
          <a:noFill/>
        </p:spPr>
        <p:txBody>
          <a:bodyPr wrap="square" lIns="0" tIns="0" rIns="0" bIns="0" rtlCol="0" anchor="ctr"/>
          <a:lstStyle/>
          <a:p>
            <a:pPr marL="0" indent="0">
              <a:buNone/>
            </a:pPr>
            <a:r>
              <a:rPr lang="en-US" sz="1050" dirty="0">
                <a:solidFill>
                  <a:srgbClr val="333333"/>
                </a:solidFill>
              </a:rPr>
              <a:t>韩束的内容表达和卖点结构如何优化？</a:t>
            </a:r>
            <a:endParaRPr lang="en-US" sz="1050" dirty="0"/>
          </a:p>
        </p:txBody>
      </p:sp>
      <p:sp>
        <p:nvSpPr>
          <p:cNvPr id="21" name="Text 19"/>
          <p:cNvSpPr/>
          <p:nvPr/>
        </p:nvSpPr>
        <p:spPr>
          <a:xfrm>
            <a:off x="4754880" y="960120"/>
            <a:ext cx="3932555" cy="365760"/>
          </a:xfrm>
          <a:prstGeom prst="rect">
            <a:avLst/>
          </a:prstGeom>
          <a:noFill/>
        </p:spPr>
        <p:txBody>
          <a:bodyPr wrap="square" lIns="0" tIns="0" rIns="0" bIns="0" rtlCol="0" anchor="ctr"/>
          <a:lstStyle/>
          <a:p>
            <a:pPr marL="0" indent="0" algn="ctr">
              <a:buNone/>
            </a:pPr>
            <a:r>
              <a:rPr lang="en-US" sz="1300" b="1" dirty="0">
                <a:solidFill>
                  <a:schemeClr val="bg1"/>
                </a:solidFill>
              </a:rPr>
              <a:t>五维分析框架</a:t>
            </a:r>
            <a:endParaRPr lang="en-US" sz="1300" b="1" dirty="0">
              <a:solidFill>
                <a:schemeClr val="bg1"/>
              </a:solidFill>
            </a:endParaRPr>
          </a:p>
        </p:txBody>
      </p:sp>
      <p:sp>
        <p:nvSpPr>
          <p:cNvPr id="22" name="Shape 20"/>
          <p:cNvSpPr/>
          <p:nvPr>
            <p:custDataLst>
              <p:tags r:id="rId13"/>
            </p:custDataLst>
          </p:nvPr>
        </p:nvSpPr>
        <p:spPr>
          <a:xfrm>
            <a:off x="4754880" y="1371600"/>
            <a:ext cx="3931920" cy="438912"/>
          </a:xfrm>
          <a:prstGeom prst="rect">
            <a:avLst/>
          </a:prstGeom>
          <a:solidFill>
            <a:srgbClr val="FFF0F0"/>
          </a:solidFill>
        </p:spPr>
      </p:sp>
      <p:sp>
        <p:nvSpPr>
          <p:cNvPr id="23" name="Text 21"/>
          <p:cNvSpPr/>
          <p:nvPr>
            <p:custDataLst>
              <p:tags r:id="rId14"/>
            </p:custDataLst>
          </p:nvPr>
        </p:nvSpPr>
        <p:spPr>
          <a:xfrm>
            <a:off x="4846320" y="1371600"/>
            <a:ext cx="914400" cy="438912"/>
          </a:xfrm>
          <a:prstGeom prst="rect">
            <a:avLst/>
          </a:prstGeom>
          <a:noFill/>
        </p:spPr>
        <p:txBody>
          <a:bodyPr wrap="square" lIns="0" tIns="0" rIns="0" bIns="0" rtlCol="0" anchor="ctr"/>
          <a:lstStyle/>
          <a:p>
            <a:pPr marL="0" indent="0">
              <a:buNone/>
            </a:pPr>
            <a:r>
              <a:rPr lang="en-US" sz="1000" b="1" dirty="0">
                <a:solidFill>
                  <a:srgbClr val="C8102E"/>
                </a:solidFill>
              </a:rPr>
              <a:t>产品维度</a:t>
            </a:r>
            <a:endParaRPr lang="en-US" sz="1000" dirty="0"/>
          </a:p>
        </p:txBody>
      </p:sp>
      <p:sp>
        <p:nvSpPr>
          <p:cNvPr id="24" name="Text 22"/>
          <p:cNvSpPr/>
          <p:nvPr>
            <p:custDataLst>
              <p:tags r:id="rId15"/>
            </p:custDataLst>
          </p:nvPr>
        </p:nvSpPr>
        <p:spPr>
          <a:xfrm>
            <a:off x="5760720" y="1371600"/>
            <a:ext cx="2834640" cy="438912"/>
          </a:xfrm>
          <a:prstGeom prst="rect">
            <a:avLst/>
          </a:prstGeom>
          <a:noFill/>
        </p:spPr>
        <p:txBody>
          <a:bodyPr wrap="square" lIns="0" tIns="0" rIns="0" bIns="0" rtlCol="0" anchor="ctr"/>
          <a:lstStyle/>
          <a:p>
            <a:pPr marL="0" indent="0">
              <a:buNone/>
            </a:pPr>
            <a:r>
              <a:rPr lang="en-US" sz="1000" dirty="0">
                <a:solidFill>
                  <a:srgbClr val="666666"/>
                </a:solidFill>
              </a:rPr>
              <a:t>成分体系、功效标称、剂型设计、包装形式</a:t>
            </a:r>
            <a:endParaRPr lang="en-US" sz="1000" dirty="0"/>
          </a:p>
        </p:txBody>
      </p:sp>
      <p:sp>
        <p:nvSpPr>
          <p:cNvPr id="25" name="Shape 23"/>
          <p:cNvSpPr/>
          <p:nvPr>
            <p:custDataLst>
              <p:tags r:id="rId16"/>
            </p:custDataLst>
          </p:nvPr>
        </p:nvSpPr>
        <p:spPr>
          <a:xfrm>
            <a:off x="4754880" y="1847088"/>
            <a:ext cx="3931920" cy="438912"/>
          </a:xfrm>
          <a:prstGeom prst="rect">
            <a:avLst/>
          </a:prstGeom>
          <a:solidFill>
            <a:srgbClr val="FFFFFF"/>
          </a:solidFill>
        </p:spPr>
      </p:sp>
      <p:sp>
        <p:nvSpPr>
          <p:cNvPr id="26" name="Text 24"/>
          <p:cNvSpPr/>
          <p:nvPr>
            <p:custDataLst>
              <p:tags r:id="rId17"/>
            </p:custDataLst>
          </p:nvPr>
        </p:nvSpPr>
        <p:spPr>
          <a:xfrm>
            <a:off x="4846320" y="1847088"/>
            <a:ext cx="914400" cy="438912"/>
          </a:xfrm>
          <a:prstGeom prst="rect">
            <a:avLst/>
          </a:prstGeom>
          <a:noFill/>
        </p:spPr>
        <p:txBody>
          <a:bodyPr wrap="square" lIns="0" tIns="0" rIns="0" bIns="0" rtlCol="0" anchor="ctr"/>
          <a:lstStyle/>
          <a:p>
            <a:pPr marL="0" indent="0">
              <a:buNone/>
            </a:pPr>
            <a:r>
              <a:rPr lang="en-US" sz="1000" b="1" dirty="0">
                <a:solidFill>
                  <a:srgbClr val="C8102E"/>
                </a:solidFill>
              </a:rPr>
              <a:t>价格维度</a:t>
            </a:r>
            <a:endParaRPr lang="en-US" sz="1000" dirty="0"/>
          </a:p>
        </p:txBody>
      </p:sp>
      <p:sp>
        <p:nvSpPr>
          <p:cNvPr id="27" name="Text 25"/>
          <p:cNvSpPr/>
          <p:nvPr>
            <p:custDataLst>
              <p:tags r:id="rId18"/>
            </p:custDataLst>
          </p:nvPr>
        </p:nvSpPr>
        <p:spPr>
          <a:xfrm>
            <a:off x="5760720" y="1847088"/>
            <a:ext cx="2834640" cy="438912"/>
          </a:xfrm>
          <a:prstGeom prst="rect">
            <a:avLst/>
          </a:prstGeom>
          <a:noFill/>
        </p:spPr>
        <p:txBody>
          <a:bodyPr wrap="square" lIns="0" tIns="0" rIns="0" bIns="0" rtlCol="0" anchor="ctr"/>
          <a:lstStyle/>
          <a:p>
            <a:pPr marL="0" indent="0">
              <a:buNone/>
            </a:pPr>
            <a:r>
              <a:rPr lang="en-US" sz="1000" dirty="0">
                <a:solidFill>
                  <a:srgbClr val="666666"/>
                </a:solidFill>
              </a:rPr>
              <a:t>标价、支均价、促销机制、价格带定位</a:t>
            </a:r>
            <a:endParaRPr lang="en-US" sz="1000" dirty="0"/>
          </a:p>
        </p:txBody>
      </p:sp>
      <p:sp>
        <p:nvSpPr>
          <p:cNvPr id="28" name="Shape 26"/>
          <p:cNvSpPr/>
          <p:nvPr>
            <p:custDataLst>
              <p:tags r:id="rId19"/>
            </p:custDataLst>
          </p:nvPr>
        </p:nvSpPr>
        <p:spPr>
          <a:xfrm>
            <a:off x="4754880" y="2322576"/>
            <a:ext cx="3931920" cy="438912"/>
          </a:xfrm>
          <a:prstGeom prst="rect">
            <a:avLst/>
          </a:prstGeom>
          <a:solidFill>
            <a:srgbClr val="FFF0F0"/>
          </a:solidFill>
        </p:spPr>
      </p:sp>
      <p:sp>
        <p:nvSpPr>
          <p:cNvPr id="29" name="Text 27"/>
          <p:cNvSpPr/>
          <p:nvPr>
            <p:custDataLst>
              <p:tags r:id="rId20"/>
            </p:custDataLst>
          </p:nvPr>
        </p:nvSpPr>
        <p:spPr>
          <a:xfrm>
            <a:off x="4846320" y="2322576"/>
            <a:ext cx="914400" cy="438912"/>
          </a:xfrm>
          <a:prstGeom prst="rect">
            <a:avLst/>
          </a:prstGeom>
          <a:noFill/>
        </p:spPr>
        <p:txBody>
          <a:bodyPr wrap="square" lIns="0" tIns="0" rIns="0" bIns="0" rtlCol="0" anchor="ctr"/>
          <a:lstStyle/>
          <a:p>
            <a:pPr marL="0" indent="0">
              <a:buNone/>
            </a:pPr>
            <a:r>
              <a:rPr lang="en-US" sz="1000" b="1" dirty="0">
                <a:solidFill>
                  <a:srgbClr val="C8102E"/>
                </a:solidFill>
              </a:rPr>
              <a:t>内容维度</a:t>
            </a:r>
            <a:endParaRPr lang="en-US" sz="1000" dirty="0"/>
          </a:p>
        </p:txBody>
      </p:sp>
      <p:sp>
        <p:nvSpPr>
          <p:cNvPr id="30" name="Text 28"/>
          <p:cNvSpPr/>
          <p:nvPr>
            <p:custDataLst>
              <p:tags r:id="rId21"/>
            </p:custDataLst>
          </p:nvPr>
        </p:nvSpPr>
        <p:spPr>
          <a:xfrm>
            <a:off x="5760720" y="2322576"/>
            <a:ext cx="2834640" cy="438912"/>
          </a:xfrm>
          <a:prstGeom prst="rect">
            <a:avLst/>
          </a:prstGeom>
          <a:noFill/>
        </p:spPr>
        <p:txBody>
          <a:bodyPr wrap="square" lIns="0" tIns="0" rIns="0" bIns="0" rtlCol="0" anchor="ctr"/>
          <a:lstStyle/>
          <a:p>
            <a:pPr marL="0" indent="0">
              <a:buNone/>
            </a:pPr>
            <a:r>
              <a:rPr lang="en-US" sz="1000" dirty="0">
                <a:solidFill>
                  <a:srgbClr val="666666"/>
                </a:solidFill>
              </a:rPr>
              <a:t>头图/详情页首屏、卖点层级、品牌叙事</a:t>
            </a:r>
            <a:endParaRPr lang="en-US" sz="1000" dirty="0"/>
          </a:p>
        </p:txBody>
      </p:sp>
      <p:sp>
        <p:nvSpPr>
          <p:cNvPr id="31" name="Shape 29"/>
          <p:cNvSpPr/>
          <p:nvPr>
            <p:custDataLst>
              <p:tags r:id="rId22"/>
            </p:custDataLst>
          </p:nvPr>
        </p:nvSpPr>
        <p:spPr>
          <a:xfrm>
            <a:off x="4754880" y="2798064"/>
            <a:ext cx="3931920" cy="438912"/>
          </a:xfrm>
          <a:prstGeom prst="rect">
            <a:avLst/>
          </a:prstGeom>
          <a:solidFill>
            <a:srgbClr val="FFFFFF"/>
          </a:solidFill>
        </p:spPr>
      </p:sp>
      <p:sp>
        <p:nvSpPr>
          <p:cNvPr id="32" name="Text 30"/>
          <p:cNvSpPr/>
          <p:nvPr>
            <p:custDataLst>
              <p:tags r:id="rId23"/>
            </p:custDataLst>
          </p:nvPr>
        </p:nvSpPr>
        <p:spPr>
          <a:xfrm>
            <a:off x="4846320" y="2798064"/>
            <a:ext cx="914400" cy="438912"/>
          </a:xfrm>
          <a:prstGeom prst="rect">
            <a:avLst/>
          </a:prstGeom>
          <a:noFill/>
        </p:spPr>
        <p:txBody>
          <a:bodyPr wrap="square" lIns="0" tIns="0" rIns="0" bIns="0" rtlCol="0" anchor="ctr"/>
          <a:lstStyle/>
          <a:p>
            <a:pPr marL="0" indent="0">
              <a:buNone/>
            </a:pPr>
            <a:r>
              <a:rPr lang="en-US" sz="1000" b="1" dirty="0">
                <a:solidFill>
                  <a:srgbClr val="C8102E"/>
                </a:solidFill>
              </a:rPr>
              <a:t>用户维度</a:t>
            </a:r>
            <a:endParaRPr lang="en-US" sz="1000" dirty="0"/>
          </a:p>
        </p:txBody>
      </p:sp>
      <p:sp>
        <p:nvSpPr>
          <p:cNvPr id="33" name="Text 31"/>
          <p:cNvSpPr/>
          <p:nvPr>
            <p:custDataLst>
              <p:tags r:id="rId24"/>
            </p:custDataLst>
          </p:nvPr>
        </p:nvSpPr>
        <p:spPr>
          <a:xfrm>
            <a:off x="5760720" y="2798064"/>
            <a:ext cx="2834640" cy="438912"/>
          </a:xfrm>
          <a:prstGeom prst="rect">
            <a:avLst/>
          </a:prstGeom>
          <a:noFill/>
        </p:spPr>
        <p:txBody>
          <a:bodyPr wrap="square" lIns="0" tIns="0" rIns="0" bIns="0" rtlCol="0" anchor="ctr"/>
          <a:lstStyle/>
          <a:p>
            <a:pPr marL="0" indent="0">
              <a:buNone/>
            </a:pPr>
            <a:r>
              <a:rPr lang="en-US" sz="1000" dirty="0">
                <a:solidFill>
                  <a:srgbClr val="666666"/>
                </a:solidFill>
              </a:rPr>
              <a:t>好评/差评词、复购理由、风险反馈</a:t>
            </a:r>
            <a:endParaRPr lang="en-US" sz="1000" dirty="0"/>
          </a:p>
        </p:txBody>
      </p:sp>
      <p:sp>
        <p:nvSpPr>
          <p:cNvPr id="34" name="Shape 32"/>
          <p:cNvSpPr/>
          <p:nvPr/>
        </p:nvSpPr>
        <p:spPr>
          <a:xfrm>
            <a:off x="4754880" y="3273552"/>
            <a:ext cx="3931920" cy="438912"/>
          </a:xfrm>
          <a:prstGeom prst="rect">
            <a:avLst/>
          </a:prstGeom>
          <a:solidFill>
            <a:srgbClr val="FFF0F0"/>
          </a:solidFill>
        </p:spPr>
      </p:sp>
      <p:sp>
        <p:nvSpPr>
          <p:cNvPr id="35" name="Text 33"/>
          <p:cNvSpPr/>
          <p:nvPr/>
        </p:nvSpPr>
        <p:spPr>
          <a:xfrm>
            <a:off x="4846320" y="3273552"/>
            <a:ext cx="914400" cy="438912"/>
          </a:xfrm>
          <a:prstGeom prst="rect">
            <a:avLst/>
          </a:prstGeom>
          <a:noFill/>
        </p:spPr>
        <p:txBody>
          <a:bodyPr wrap="square" lIns="0" tIns="0" rIns="0" bIns="0" rtlCol="0" anchor="ctr"/>
          <a:lstStyle/>
          <a:p>
            <a:pPr marL="0" indent="0">
              <a:buNone/>
            </a:pPr>
            <a:r>
              <a:rPr lang="en-US" sz="1000" b="1" dirty="0">
                <a:solidFill>
                  <a:srgbClr val="C8102E"/>
                </a:solidFill>
              </a:rPr>
              <a:t>渠道维度</a:t>
            </a:r>
            <a:endParaRPr lang="en-US" sz="1000" dirty="0"/>
          </a:p>
        </p:txBody>
      </p:sp>
      <p:sp>
        <p:nvSpPr>
          <p:cNvPr id="36" name="Text 34"/>
          <p:cNvSpPr/>
          <p:nvPr/>
        </p:nvSpPr>
        <p:spPr>
          <a:xfrm>
            <a:off x="5760720" y="3273552"/>
            <a:ext cx="2834640" cy="438912"/>
          </a:xfrm>
          <a:prstGeom prst="rect">
            <a:avLst/>
          </a:prstGeom>
          <a:noFill/>
        </p:spPr>
        <p:txBody>
          <a:bodyPr wrap="square" lIns="0" tIns="0" rIns="0" bIns="0" rtlCol="0" anchor="ctr"/>
          <a:lstStyle/>
          <a:p>
            <a:pPr marL="0" indent="0">
              <a:buNone/>
            </a:pPr>
            <a:r>
              <a:rPr lang="en-US" sz="1000" dirty="0">
                <a:solidFill>
                  <a:srgbClr val="666666"/>
                </a:solidFill>
              </a:rPr>
              <a:t>天猫/抖音/小红书表达差异与流量机制</a:t>
            </a:r>
            <a:endParaRPr lang="en-US" sz="1000" dirty="0"/>
          </a:p>
        </p:txBody>
      </p:sp>
      <p:sp>
        <p:nvSpPr>
          <p:cNvPr id="37" name="Shape 35"/>
          <p:cNvSpPr/>
          <p:nvPr/>
        </p:nvSpPr>
        <p:spPr>
          <a:xfrm>
            <a:off x="457200" y="3923030"/>
            <a:ext cx="8229600" cy="640080"/>
          </a:xfrm>
          <a:prstGeom prst="rect">
            <a:avLst/>
          </a:prstGeom>
          <a:solidFill>
            <a:srgbClr val="FCEAEA"/>
          </a:solidFill>
        </p:spPr>
      </p:sp>
      <p:sp>
        <p:nvSpPr>
          <p:cNvPr id="38" name="Shape 36"/>
          <p:cNvSpPr/>
          <p:nvPr/>
        </p:nvSpPr>
        <p:spPr>
          <a:xfrm>
            <a:off x="640080" y="4032758"/>
            <a:ext cx="1188720" cy="411480"/>
          </a:xfrm>
          <a:prstGeom prst="rect">
            <a:avLst/>
          </a:prstGeom>
          <a:solidFill>
            <a:srgbClr val="C8102E"/>
          </a:solidFill>
        </p:spPr>
      </p:sp>
      <p:sp>
        <p:nvSpPr>
          <p:cNvPr id="39" name="Text 37"/>
          <p:cNvSpPr/>
          <p:nvPr/>
        </p:nvSpPr>
        <p:spPr>
          <a:xfrm>
            <a:off x="640080" y="4032758"/>
            <a:ext cx="1188720" cy="411480"/>
          </a:xfrm>
          <a:prstGeom prst="rect">
            <a:avLst/>
          </a:prstGeom>
          <a:noFill/>
        </p:spPr>
        <p:txBody>
          <a:bodyPr wrap="square" lIns="0" tIns="0" rIns="0" bIns="0" rtlCol="0" anchor="ctr"/>
          <a:lstStyle/>
          <a:p>
            <a:pPr marL="0" indent="0" algn="ctr">
              <a:buNone/>
            </a:pPr>
            <a:r>
              <a:rPr lang="en-US" sz="1100" b="1" dirty="0">
                <a:solidFill>
                  <a:srgbClr val="FFFFFF"/>
                </a:solidFill>
              </a:rPr>
              <a:t>竞品分析</a:t>
            </a:r>
            <a:endParaRPr lang="en-US" sz="1100" dirty="0"/>
          </a:p>
        </p:txBody>
      </p:sp>
      <p:pic>
        <p:nvPicPr>
          <p:cNvPr id="40" name="Image 0" descr="preencoded.png"/>
          <p:cNvPicPr>
            <a:picLocks noChangeAspect="1"/>
          </p:cNvPicPr>
          <p:nvPr/>
        </p:nvPicPr>
        <p:blipFill>
          <a:blip r:embed="rId25"/>
          <a:stretch>
            <a:fillRect/>
          </a:stretch>
        </p:blipFill>
        <p:spPr>
          <a:xfrm>
            <a:off x="1901952" y="4124198"/>
            <a:ext cx="182880" cy="182880"/>
          </a:xfrm>
          <a:prstGeom prst="rect">
            <a:avLst/>
          </a:prstGeom>
        </p:spPr>
      </p:pic>
      <p:sp>
        <p:nvSpPr>
          <p:cNvPr id="41" name="Shape 38"/>
          <p:cNvSpPr/>
          <p:nvPr/>
        </p:nvSpPr>
        <p:spPr>
          <a:xfrm>
            <a:off x="2267712" y="4032758"/>
            <a:ext cx="1188720" cy="411480"/>
          </a:xfrm>
          <a:prstGeom prst="rect">
            <a:avLst/>
          </a:prstGeom>
          <a:solidFill>
            <a:srgbClr val="C8102E"/>
          </a:solidFill>
        </p:spPr>
      </p:sp>
      <p:sp>
        <p:nvSpPr>
          <p:cNvPr id="42" name="Text 39"/>
          <p:cNvSpPr/>
          <p:nvPr/>
        </p:nvSpPr>
        <p:spPr>
          <a:xfrm>
            <a:off x="2267712" y="4032758"/>
            <a:ext cx="1188720" cy="411480"/>
          </a:xfrm>
          <a:prstGeom prst="rect">
            <a:avLst/>
          </a:prstGeom>
          <a:noFill/>
        </p:spPr>
        <p:txBody>
          <a:bodyPr wrap="square" lIns="0" tIns="0" rIns="0" bIns="0" rtlCol="0" anchor="ctr"/>
          <a:lstStyle/>
          <a:p>
            <a:pPr marL="0" indent="0" algn="ctr">
              <a:buNone/>
            </a:pPr>
            <a:r>
              <a:rPr lang="en-US" sz="1100" b="1" dirty="0">
                <a:solidFill>
                  <a:srgbClr val="FFFFFF"/>
                </a:solidFill>
              </a:rPr>
              <a:t>用户洞察</a:t>
            </a:r>
            <a:endParaRPr lang="en-US" sz="1100" dirty="0"/>
          </a:p>
        </p:txBody>
      </p:sp>
      <p:pic>
        <p:nvPicPr>
          <p:cNvPr id="43" name="Image 1" descr="preencoded.png"/>
          <p:cNvPicPr>
            <a:picLocks noChangeAspect="1"/>
          </p:cNvPicPr>
          <p:nvPr/>
        </p:nvPicPr>
        <p:blipFill>
          <a:blip r:embed="rId25"/>
          <a:stretch>
            <a:fillRect/>
          </a:stretch>
        </p:blipFill>
        <p:spPr>
          <a:xfrm>
            <a:off x="3529584" y="4124198"/>
            <a:ext cx="182880" cy="182880"/>
          </a:xfrm>
          <a:prstGeom prst="rect">
            <a:avLst/>
          </a:prstGeom>
        </p:spPr>
      </p:pic>
      <p:sp>
        <p:nvSpPr>
          <p:cNvPr id="44" name="Shape 40"/>
          <p:cNvSpPr/>
          <p:nvPr/>
        </p:nvSpPr>
        <p:spPr>
          <a:xfrm>
            <a:off x="3895344" y="4032758"/>
            <a:ext cx="1188720" cy="411480"/>
          </a:xfrm>
          <a:prstGeom prst="rect">
            <a:avLst/>
          </a:prstGeom>
          <a:solidFill>
            <a:srgbClr val="C8102E"/>
          </a:solidFill>
        </p:spPr>
      </p:sp>
      <p:sp>
        <p:nvSpPr>
          <p:cNvPr id="45" name="Text 41"/>
          <p:cNvSpPr/>
          <p:nvPr/>
        </p:nvSpPr>
        <p:spPr>
          <a:xfrm>
            <a:off x="3895344" y="4032758"/>
            <a:ext cx="1188720" cy="411480"/>
          </a:xfrm>
          <a:prstGeom prst="rect">
            <a:avLst/>
          </a:prstGeom>
          <a:noFill/>
        </p:spPr>
        <p:txBody>
          <a:bodyPr wrap="square" lIns="0" tIns="0" rIns="0" bIns="0" rtlCol="0" anchor="ctr"/>
          <a:lstStyle/>
          <a:p>
            <a:pPr marL="0" indent="0" algn="ctr">
              <a:buNone/>
            </a:pPr>
            <a:r>
              <a:rPr lang="en-US" sz="1100" b="1" dirty="0">
                <a:solidFill>
                  <a:srgbClr val="FFFFFF"/>
                </a:solidFill>
              </a:rPr>
              <a:t>问题诊断</a:t>
            </a:r>
            <a:endParaRPr lang="en-US" sz="1100" dirty="0"/>
          </a:p>
        </p:txBody>
      </p:sp>
      <p:pic>
        <p:nvPicPr>
          <p:cNvPr id="46" name="Image 2" descr="preencoded.png"/>
          <p:cNvPicPr>
            <a:picLocks noChangeAspect="1"/>
          </p:cNvPicPr>
          <p:nvPr/>
        </p:nvPicPr>
        <p:blipFill>
          <a:blip r:embed="rId25"/>
          <a:stretch>
            <a:fillRect/>
          </a:stretch>
        </p:blipFill>
        <p:spPr>
          <a:xfrm>
            <a:off x="5157216" y="4124198"/>
            <a:ext cx="182880" cy="182880"/>
          </a:xfrm>
          <a:prstGeom prst="rect">
            <a:avLst/>
          </a:prstGeom>
        </p:spPr>
      </p:pic>
      <p:sp>
        <p:nvSpPr>
          <p:cNvPr id="47" name="Shape 42"/>
          <p:cNvSpPr/>
          <p:nvPr/>
        </p:nvSpPr>
        <p:spPr>
          <a:xfrm>
            <a:off x="5522976" y="4032758"/>
            <a:ext cx="1188720" cy="411480"/>
          </a:xfrm>
          <a:prstGeom prst="rect">
            <a:avLst/>
          </a:prstGeom>
          <a:solidFill>
            <a:srgbClr val="C8102E"/>
          </a:solidFill>
        </p:spPr>
      </p:sp>
      <p:sp>
        <p:nvSpPr>
          <p:cNvPr id="48" name="Text 43"/>
          <p:cNvSpPr/>
          <p:nvPr/>
        </p:nvSpPr>
        <p:spPr>
          <a:xfrm>
            <a:off x="5522976" y="4032758"/>
            <a:ext cx="1188720" cy="411480"/>
          </a:xfrm>
          <a:prstGeom prst="rect">
            <a:avLst/>
          </a:prstGeom>
          <a:noFill/>
        </p:spPr>
        <p:txBody>
          <a:bodyPr wrap="square" lIns="0" tIns="0" rIns="0" bIns="0" rtlCol="0" anchor="ctr"/>
          <a:lstStyle/>
          <a:p>
            <a:pPr marL="0" indent="0" algn="ctr">
              <a:buNone/>
            </a:pPr>
            <a:r>
              <a:rPr lang="en-US" sz="1100" b="1" dirty="0">
                <a:solidFill>
                  <a:srgbClr val="FFFFFF"/>
                </a:solidFill>
              </a:rPr>
              <a:t>内容优化</a:t>
            </a:r>
            <a:endParaRPr lang="en-US" sz="1100" dirty="0"/>
          </a:p>
        </p:txBody>
      </p:sp>
      <p:pic>
        <p:nvPicPr>
          <p:cNvPr id="49" name="Image 3" descr="preencoded.png"/>
          <p:cNvPicPr>
            <a:picLocks noChangeAspect="1"/>
          </p:cNvPicPr>
          <p:nvPr/>
        </p:nvPicPr>
        <p:blipFill>
          <a:blip r:embed="rId25"/>
          <a:stretch>
            <a:fillRect/>
          </a:stretch>
        </p:blipFill>
        <p:spPr>
          <a:xfrm>
            <a:off x="6784848" y="4124198"/>
            <a:ext cx="182880" cy="182880"/>
          </a:xfrm>
          <a:prstGeom prst="rect">
            <a:avLst/>
          </a:prstGeom>
        </p:spPr>
      </p:pic>
      <p:sp>
        <p:nvSpPr>
          <p:cNvPr id="50" name="Shape 44"/>
          <p:cNvSpPr/>
          <p:nvPr/>
        </p:nvSpPr>
        <p:spPr>
          <a:xfrm>
            <a:off x="7150608" y="4032758"/>
            <a:ext cx="1188720" cy="411480"/>
          </a:xfrm>
          <a:prstGeom prst="rect">
            <a:avLst/>
          </a:prstGeom>
          <a:solidFill>
            <a:srgbClr val="C8102E"/>
          </a:solidFill>
        </p:spPr>
      </p:sp>
      <p:sp>
        <p:nvSpPr>
          <p:cNvPr id="51" name="Text 45"/>
          <p:cNvSpPr/>
          <p:nvPr/>
        </p:nvSpPr>
        <p:spPr>
          <a:xfrm>
            <a:off x="7150608" y="4032758"/>
            <a:ext cx="1188720" cy="411480"/>
          </a:xfrm>
          <a:prstGeom prst="rect">
            <a:avLst/>
          </a:prstGeom>
          <a:noFill/>
        </p:spPr>
        <p:txBody>
          <a:bodyPr wrap="square" lIns="0" tIns="0" rIns="0" bIns="0" rtlCol="0" anchor="ctr"/>
          <a:lstStyle/>
          <a:p>
            <a:pPr marL="0" indent="0" algn="ctr">
              <a:buNone/>
            </a:pPr>
            <a:r>
              <a:rPr lang="en-US" sz="1100" b="1" dirty="0">
                <a:solidFill>
                  <a:srgbClr val="FFFFFF"/>
                </a:solidFill>
              </a:rPr>
              <a:t>GTM表达</a:t>
            </a:r>
            <a:endParaRPr lang="en-US" sz="11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9144000" cy="54864"/>
          </a:xfrm>
          <a:prstGeom prst="rect">
            <a:avLst/>
          </a:prstGeom>
          <a:solidFill>
            <a:srgbClr val="C8102E"/>
          </a:solidFill>
        </p:spPr>
      </p:sp>
      <p:sp>
        <p:nvSpPr>
          <p:cNvPr id="3" name="Shape 1"/>
          <p:cNvSpPr/>
          <p:nvPr/>
        </p:nvSpPr>
        <p:spPr>
          <a:xfrm>
            <a:off x="457200" y="320040"/>
            <a:ext cx="54864" cy="411480"/>
          </a:xfrm>
          <a:prstGeom prst="rect">
            <a:avLst/>
          </a:prstGeom>
          <a:solidFill>
            <a:srgbClr val="C8102E"/>
          </a:solidFill>
        </p:spPr>
      </p:sp>
      <p:sp>
        <p:nvSpPr>
          <p:cNvPr id="4" name="Text 2"/>
          <p:cNvSpPr/>
          <p:nvPr/>
        </p:nvSpPr>
        <p:spPr>
          <a:xfrm>
            <a:off x="658368" y="274320"/>
            <a:ext cx="7772400" cy="502920"/>
          </a:xfrm>
          <a:prstGeom prst="rect">
            <a:avLst/>
          </a:prstGeom>
          <a:noFill/>
        </p:spPr>
        <p:txBody>
          <a:bodyPr wrap="square" lIns="0" tIns="0" rIns="0" bIns="0" rtlCol="0" anchor="ctr"/>
          <a:lstStyle/>
          <a:p>
            <a:pPr marL="0" indent="0" algn="l">
              <a:buNone/>
            </a:pPr>
            <a:r>
              <a:rPr lang="en-US" sz="2000" b="1"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0"/>
              </a:rPr>
              <a:t>国货次抛精华的三个价格梯队</a:t>
            </a:r>
            <a:endParaRPr lang="en-US" sz="2000" dirty="0"/>
          </a:p>
        </p:txBody>
      </p:sp>
      <p:sp>
        <p:nvSpPr>
          <p:cNvPr id="6" name="Text 4"/>
          <p:cNvSpPr/>
          <p:nvPr/>
        </p:nvSpPr>
        <p:spPr>
          <a:xfrm>
            <a:off x="8412480" y="4709160"/>
            <a:ext cx="457200" cy="320040"/>
          </a:xfrm>
          <a:prstGeom prst="rect">
            <a:avLst/>
          </a:prstGeom>
          <a:noFill/>
        </p:spPr>
        <p:txBody>
          <a:bodyPr wrap="square" rtlCol="0" anchor="ctr"/>
          <a:lstStyle/>
          <a:p>
            <a:pPr marL="0" indent="0" algn="ctr">
              <a:buNone/>
            </a:pPr>
            <a:r>
              <a:rPr lang="en-US" sz="900" dirty="0">
                <a:solidFill>
                  <a:srgbClr val="666666"/>
                </a:solidFill>
              </a:rPr>
              <a:t>04</a:t>
            </a:r>
            <a:endParaRPr lang="en-US" sz="900" dirty="0"/>
          </a:p>
        </p:txBody>
      </p:sp>
      <p:sp>
        <p:nvSpPr>
          <p:cNvPr id="7" name="Shape 5"/>
          <p:cNvSpPr/>
          <p:nvPr/>
        </p:nvSpPr>
        <p:spPr>
          <a:xfrm>
            <a:off x="0" y="5088636"/>
            <a:ext cx="9144000" cy="54864"/>
          </a:xfrm>
          <a:prstGeom prst="rect">
            <a:avLst/>
          </a:prstGeom>
          <a:solidFill>
            <a:srgbClr val="C8102E"/>
          </a:solidFill>
        </p:spPr>
      </p:sp>
      <p:sp>
        <p:nvSpPr>
          <p:cNvPr id="8" name="Text 6"/>
          <p:cNvSpPr/>
          <p:nvPr/>
        </p:nvSpPr>
        <p:spPr>
          <a:xfrm>
            <a:off x="457200" y="894715"/>
            <a:ext cx="8229600" cy="274320"/>
          </a:xfrm>
          <a:prstGeom prst="rect">
            <a:avLst/>
          </a:prstGeom>
          <a:noFill/>
        </p:spPr>
        <p:txBody>
          <a:bodyPr wrap="square" lIns="0" tIns="0" rIns="0" bIns="0" rtlCol="0" anchor="ctr"/>
          <a:lstStyle/>
          <a:p>
            <a:pPr marL="0" indent="0">
              <a:buNone/>
            </a:pPr>
            <a:r>
              <a:rPr lang="en-US" sz="1200" b="1" dirty="0">
                <a:solidFill>
                  <a:srgbClr val="C8102E"/>
                </a:solidFill>
              </a:rPr>
              <a:t>赛道背景（2026年关键趋势）</a:t>
            </a:r>
            <a:endParaRPr lang="en-US" sz="1200" dirty="0"/>
          </a:p>
        </p:txBody>
      </p:sp>
      <p:sp>
        <p:nvSpPr>
          <p:cNvPr id="9" name="Text 7"/>
          <p:cNvSpPr/>
          <p:nvPr/>
        </p:nvSpPr>
        <p:spPr>
          <a:xfrm>
            <a:off x="502920" y="1214755"/>
            <a:ext cx="182880" cy="256032"/>
          </a:xfrm>
          <a:prstGeom prst="rect">
            <a:avLst/>
          </a:prstGeom>
          <a:noFill/>
        </p:spPr>
        <p:txBody>
          <a:bodyPr wrap="square" lIns="0" tIns="0" rIns="0" bIns="0" rtlCol="0" anchor="ctr"/>
          <a:lstStyle/>
          <a:p>
            <a:pPr marL="0" indent="0">
              <a:buNone/>
            </a:pPr>
            <a:r>
              <a:rPr lang="en-US" sz="700" dirty="0">
                <a:solidFill>
                  <a:srgbClr val="C8102E"/>
                </a:solidFill>
              </a:rPr>
              <a:t>●</a:t>
            </a:r>
            <a:endParaRPr lang="en-US" sz="700" dirty="0"/>
          </a:p>
        </p:txBody>
      </p:sp>
      <p:sp>
        <p:nvSpPr>
          <p:cNvPr id="10" name="Text 8"/>
          <p:cNvSpPr/>
          <p:nvPr/>
        </p:nvSpPr>
        <p:spPr>
          <a:xfrm>
            <a:off x="685800" y="1214755"/>
            <a:ext cx="7955280" cy="256032"/>
          </a:xfrm>
          <a:prstGeom prst="rect">
            <a:avLst/>
          </a:prstGeom>
          <a:noFill/>
        </p:spPr>
        <p:txBody>
          <a:bodyPr wrap="square" lIns="0" tIns="0" rIns="0" bIns="0" rtlCol="0" anchor="ctr"/>
          <a:lstStyle/>
          <a:p>
            <a:pPr marL="0" indent="0">
              <a:buNone/>
            </a:pPr>
            <a:r>
              <a:rPr lang="en-US" sz="950" dirty="0">
                <a:solidFill>
                  <a:srgbClr val="333333"/>
                </a:solidFill>
              </a:rPr>
              <a:t>次抛精华崛起：独立包装=无防腐剂=成分更纯粹，低门槛尝试</a:t>
            </a:r>
            <a:endParaRPr lang="en-US" sz="950" dirty="0"/>
          </a:p>
        </p:txBody>
      </p:sp>
      <p:sp>
        <p:nvSpPr>
          <p:cNvPr id="11" name="Text 9"/>
          <p:cNvSpPr/>
          <p:nvPr/>
        </p:nvSpPr>
        <p:spPr>
          <a:xfrm>
            <a:off x="502920" y="1489075"/>
            <a:ext cx="182880" cy="256032"/>
          </a:xfrm>
          <a:prstGeom prst="rect">
            <a:avLst/>
          </a:prstGeom>
          <a:noFill/>
        </p:spPr>
        <p:txBody>
          <a:bodyPr wrap="square" lIns="0" tIns="0" rIns="0" bIns="0" rtlCol="0" anchor="ctr"/>
          <a:lstStyle/>
          <a:p>
            <a:pPr marL="0" indent="0">
              <a:buNone/>
            </a:pPr>
            <a:r>
              <a:rPr lang="en-US" sz="700" dirty="0">
                <a:solidFill>
                  <a:srgbClr val="C8102E"/>
                </a:solidFill>
              </a:rPr>
              <a:t>●</a:t>
            </a:r>
            <a:endParaRPr lang="en-US" sz="700" dirty="0"/>
          </a:p>
        </p:txBody>
      </p:sp>
      <p:sp>
        <p:nvSpPr>
          <p:cNvPr id="12" name="Text 10"/>
          <p:cNvSpPr/>
          <p:nvPr/>
        </p:nvSpPr>
        <p:spPr>
          <a:xfrm>
            <a:off x="685800" y="1489075"/>
            <a:ext cx="7955280" cy="256032"/>
          </a:xfrm>
          <a:prstGeom prst="rect">
            <a:avLst/>
          </a:prstGeom>
          <a:noFill/>
        </p:spPr>
        <p:txBody>
          <a:bodyPr wrap="square" lIns="0" tIns="0" rIns="0" bIns="0" rtlCol="0" anchor="ctr"/>
          <a:lstStyle/>
          <a:p>
            <a:pPr marL="0" indent="0">
              <a:buNone/>
            </a:pPr>
            <a:r>
              <a:rPr lang="en-US" sz="950" dirty="0">
                <a:solidFill>
                  <a:srgbClr val="333333"/>
                </a:solidFill>
              </a:rPr>
              <a:t>胶原蛋白持续热度，丸美更名"丸美生物"押注重组胶原赛道</a:t>
            </a:r>
            <a:endParaRPr lang="en-US" sz="950" dirty="0"/>
          </a:p>
        </p:txBody>
      </p:sp>
      <p:sp>
        <p:nvSpPr>
          <p:cNvPr id="13" name="Text 11"/>
          <p:cNvSpPr/>
          <p:nvPr/>
        </p:nvSpPr>
        <p:spPr>
          <a:xfrm>
            <a:off x="502920" y="1763395"/>
            <a:ext cx="182880" cy="256032"/>
          </a:xfrm>
          <a:prstGeom prst="rect">
            <a:avLst/>
          </a:prstGeom>
          <a:noFill/>
        </p:spPr>
        <p:txBody>
          <a:bodyPr wrap="square" lIns="0" tIns="0" rIns="0" bIns="0" rtlCol="0" anchor="ctr"/>
          <a:lstStyle/>
          <a:p>
            <a:pPr marL="0" indent="0">
              <a:buNone/>
            </a:pPr>
            <a:r>
              <a:rPr lang="en-US" sz="700" dirty="0">
                <a:solidFill>
                  <a:srgbClr val="C8102E"/>
                </a:solidFill>
              </a:rPr>
              <a:t>●</a:t>
            </a:r>
            <a:endParaRPr lang="en-US" sz="700" dirty="0"/>
          </a:p>
        </p:txBody>
      </p:sp>
      <p:sp>
        <p:nvSpPr>
          <p:cNvPr id="14" name="Text 12"/>
          <p:cNvSpPr/>
          <p:nvPr/>
        </p:nvSpPr>
        <p:spPr>
          <a:xfrm>
            <a:off x="685800" y="1763395"/>
            <a:ext cx="7955280" cy="256032"/>
          </a:xfrm>
          <a:prstGeom prst="rect">
            <a:avLst/>
          </a:prstGeom>
          <a:noFill/>
        </p:spPr>
        <p:txBody>
          <a:bodyPr wrap="square" lIns="0" tIns="0" rIns="0" bIns="0" rtlCol="0" anchor="ctr"/>
          <a:lstStyle/>
          <a:p>
            <a:pPr marL="0" indent="0">
              <a:buNone/>
            </a:pPr>
            <a:r>
              <a:rPr lang="en-US" sz="950" dirty="0">
                <a:solidFill>
                  <a:srgbClr val="333333"/>
                </a:solidFill>
              </a:rPr>
              <a:t>A醇、多肽进入大众认知，功效型次抛进入主流视野</a:t>
            </a:r>
            <a:endParaRPr lang="en-US" sz="950" dirty="0"/>
          </a:p>
        </p:txBody>
      </p:sp>
      <p:sp>
        <p:nvSpPr>
          <p:cNvPr id="15" name="Text 13"/>
          <p:cNvSpPr/>
          <p:nvPr/>
        </p:nvSpPr>
        <p:spPr>
          <a:xfrm>
            <a:off x="502920" y="2037715"/>
            <a:ext cx="182880" cy="256032"/>
          </a:xfrm>
          <a:prstGeom prst="rect">
            <a:avLst/>
          </a:prstGeom>
          <a:noFill/>
        </p:spPr>
        <p:txBody>
          <a:bodyPr wrap="square" lIns="0" tIns="0" rIns="0" bIns="0" rtlCol="0" anchor="ctr"/>
          <a:lstStyle/>
          <a:p>
            <a:pPr marL="0" indent="0">
              <a:buNone/>
            </a:pPr>
            <a:r>
              <a:rPr lang="en-US" sz="700" dirty="0">
                <a:solidFill>
                  <a:srgbClr val="C8102E"/>
                </a:solidFill>
              </a:rPr>
              <a:t>●</a:t>
            </a:r>
            <a:endParaRPr lang="en-US" sz="700" dirty="0"/>
          </a:p>
        </p:txBody>
      </p:sp>
      <p:sp>
        <p:nvSpPr>
          <p:cNvPr id="16" name="Text 14"/>
          <p:cNvSpPr/>
          <p:nvPr/>
        </p:nvSpPr>
        <p:spPr>
          <a:xfrm>
            <a:off x="685800" y="2037715"/>
            <a:ext cx="7955280" cy="256032"/>
          </a:xfrm>
          <a:prstGeom prst="rect">
            <a:avLst/>
          </a:prstGeom>
          <a:noFill/>
        </p:spPr>
        <p:txBody>
          <a:bodyPr wrap="square" lIns="0" tIns="0" rIns="0" bIns="0" rtlCol="0" anchor="ctr"/>
          <a:lstStyle/>
          <a:p>
            <a:pPr marL="0" indent="0">
              <a:buNone/>
            </a:pPr>
            <a:r>
              <a:rPr lang="en-US" sz="950" dirty="0">
                <a:solidFill>
                  <a:srgbClr val="333333"/>
                </a:solidFill>
              </a:rPr>
              <a:t>抖音自播成为国货次抛核心战场，内容质量决定转化效率</a:t>
            </a:r>
            <a:endParaRPr lang="en-US" sz="950" dirty="0"/>
          </a:p>
        </p:txBody>
      </p:sp>
      <p:sp>
        <p:nvSpPr>
          <p:cNvPr id="17" name="Text 15"/>
          <p:cNvSpPr/>
          <p:nvPr/>
        </p:nvSpPr>
        <p:spPr>
          <a:xfrm>
            <a:off x="457200" y="2403475"/>
            <a:ext cx="8229600" cy="274320"/>
          </a:xfrm>
          <a:prstGeom prst="rect">
            <a:avLst/>
          </a:prstGeom>
          <a:noFill/>
        </p:spPr>
        <p:txBody>
          <a:bodyPr wrap="square" lIns="0" tIns="0" rIns="0" bIns="0" rtlCol="0" anchor="ctr"/>
          <a:lstStyle/>
          <a:p>
            <a:pPr marL="0" indent="0">
              <a:buNone/>
            </a:pPr>
            <a:r>
              <a:rPr lang="en-US" sz="1200" b="1" dirty="0">
                <a:solidFill>
                  <a:srgbClr val="C8102E"/>
                </a:solidFill>
              </a:rPr>
              <a:t>国货次抛精华价格梯队（2026年3月天猫数据）</a:t>
            </a:r>
            <a:endParaRPr lang="en-US" sz="1200" dirty="0"/>
          </a:p>
        </p:txBody>
      </p:sp>
      <p:sp>
        <p:nvSpPr>
          <p:cNvPr id="18" name="Shape 16"/>
          <p:cNvSpPr/>
          <p:nvPr/>
        </p:nvSpPr>
        <p:spPr>
          <a:xfrm>
            <a:off x="457200" y="2723515"/>
            <a:ext cx="8229600" cy="365760"/>
          </a:xfrm>
          <a:prstGeom prst="rect">
            <a:avLst/>
          </a:prstGeom>
          <a:solidFill>
            <a:srgbClr val="C8102E"/>
          </a:solidFill>
        </p:spPr>
      </p:sp>
      <p:sp>
        <p:nvSpPr>
          <p:cNvPr id="19" name="Text 17"/>
          <p:cNvSpPr/>
          <p:nvPr/>
        </p:nvSpPr>
        <p:spPr>
          <a:xfrm>
            <a:off x="457200" y="2723515"/>
            <a:ext cx="1371600" cy="365760"/>
          </a:xfrm>
          <a:prstGeom prst="rect">
            <a:avLst/>
          </a:prstGeom>
          <a:noFill/>
        </p:spPr>
        <p:txBody>
          <a:bodyPr wrap="square" lIns="0" tIns="0" rIns="0" bIns="0" rtlCol="0" anchor="ctr"/>
          <a:lstStyle/>
          <a:p>
            <a:pPr marL="0" indent="0" algn="ctr">
              <a:buNone/>
            </a:pPr>
            <a:r>
              <a:rPr lang="en-US" sz="1000" b="1" dirty="0">
                <a:solidFill>
                  <a:srgbClr val="FFFFFF"/>
                </a:solidFill>
              </a:rPr>
              <a:t>梯队</a:t>
            </a:r>
            <a:endParaRPr lang="en-US" sz="1000" dirty="0"/>
          </a:p>
        </p:txBody>
      </p:sp>
      <p:sp>
        <p:nvSpPr>
          <p:cNvPr id="20" name="Text 18"/>
          <p:cNvSpPr/>
          <p:nvPr/>
        </p:nvSpPr>
        <p:spPr>
          <a:xfrm>
            <a:off x="1828800" y="2723515"/>
            <a:ext cx="1645920" cy="365760"/>
          </a:xfrm>
          <a:prstGeom prst="rect">
            <a:avLst/>
          </a:prstGeom>
          <a:noFill/>
        </p:spPr>
        <p:txBody>
          <a:bodyPr wrap="square" lIns="0" tIns="0" rIns="0" bIns="0" rtlCol="0" anchor="ctr"/>
          <a:lstStyle/>
          <a:p>
            <a:pPr marL="0" indent="0" algn="ctr">
              <a:buNone/>
            </a:pPr>
            <a:r>
              <a:rPr lang="en-US" sz="1000" b="1" dirty="0">
                <a:solidFill>
                  <a:srgbClr val="FFFFFF"/>
                </a:solidFill>
              </a:rPr>
              <a:t>支均价区间</a:t>
            </a:r>
            <a:endParaRPr lang="en-US" sz="1000" dirty="0"/>
          </a:p>
        </p:txBody>
      </p:sp>
      <p:sp>
        <p:nvSpPr>
          <p:cNvPr id="21" name="Text 19"/>
          <p:cNvSpPr/>
          <p:nvPr/>
        </p:nvSpPr>
        <p:spPr>
          <a:xfrm>
            <a:off x="3474720" y="2723515"/>
            <a:ext cx="2011680" cy="365760"/>
          </a:xfrm>
          <a:prstGeom prst="rect">
            <a:avLst/>
          </a:prstGeom>
          <a:noFill/>
        </p:spPr>
        <p:txBody>
          <a:bodyPr wrap="square" lIns="0" tIns="0" rIns="0" bIns="0" rtlCol="0" anchor="ctr"/>
          <a:lstStyle/>
          <a:p>
            <a:pPr marL="0" indent="0" algn="ctr">
              <a:buNone/>
            </a:pPr>
            <a:r>
              <a:rPr lang="en-US" sz="1000" b="1" dirty="0">
                <a:solidFill>
                  <a:srgbClr val="FFFFFF"/>
                </a:solidFill>
              </a:rPr>
              <a:t>代表品牌</a:t>
            </a:r>
            <a:endParaRPr lang="en-US" sz="1000" dirty="0"/>
          </a:p>
        </p:txBody>
      </p:sp>
      <p:sp>
        <p:nvSpPr>
          <p:cNvPr id="22" name="Text 20"/>
          <p:cNvSpPr/>
          <p:nvPr/>
        </p:nvSpPr>
        <p:spPr>
          <a:xfrm>
            <a:off x="5486400" y="2723515"/>
            <a:ext cx="3200400" cy="365760"/>
          </a:xfrm>
          <a:prstGeom prst="rect">
            <a:avLst/>
          </a:prstGeom>
          <a:noFill/>
        </p:spPr>
        <p:txBody>
          <a:bodyPr wrap="square" lIns="0" tIns="0" rIns="0" bIns="0" rtlCol="0" anchor="ctr"/>
          <a:lstStyle/>
          <a:p>
            <a:pPr marL="0" indent="0" algn="ctr">
              <a:buNone/>
            </a:pPr>
            <a:r>
              <a:rPr lang="en-US" sz="1000" b="1" dirty="0">
                <a:solidFill>
                  <a:srgbClr val="FFFFFF"/>
                </a:solidFill>
              </a:rPr>
              <a:t>核心目标用户</a:t>
            </a:r>
            <a:endParaRPr lang="en-US" sz="1000" dirty="0"/>
          </a:p>
        </p:txBody>
      </p:sp>
      <p:sp>
        <p:nvSpPr>
          <p:cNvPr id="23" name="Shape 21"/>
          <p:cNvSpPr/>
          <p:nvPr/>
        </p:nvSpPr>
        <p:spPr>
          <a:xfrm>
            <a:off x="457200" y="3089275"/>
            <a:ext cx="8229600" cy="384048"/>
          </a:xfrm>
          <a:prstGeom prst="rect">
            <a:avLst/>
          </a:prstGeom>
          <a:solidFill>
            <a:srgbClr val="FFF0F0"/>
          </a:solidFill>
        </p:spPr>
      </p:sp>
      <p:sp>
        <p:nvSpPr>
          <p:cNvPr id="24" name="Text 22"/>
          <p:cNvSpPr/>
          <p:nvPr/>
        </p:nvSpPr>
        <p:spPr>
          <a:xfrm>
            <a:off x="457200" y="3089275"/>
            <a:ext cx="1371600" cy="384048"/>
          </a:xfrm>
          <a:prstGeom prst="rect">
            <a:avLst/>
          </a:prstGeom>
          <a:noFill/>
        </p:spPr>
        <p:txBody>
          <a:bodyPr wrap="square" lIns="0" tIns="0" rIns="0" bIns="0" rtlCol="0" anchor="ctr"/>
          <a:lstStyle/>
          <a:p>
            <a:pPr marL="0" indent="0" algn="ctr">
              <a:buNone/>
            </a:pPr>
            <a:r>
              <a:rPr lang="en-US" sz="1000" b="1" dirty="0">
                <a:solidFill>
                  <a:srgbClr val="333333"/>
                </a:solidFill>
              </a:rPr>
              <a:t>平价亲民</a:t>
            </a:r>
            <a:endParaRPr lang="en-US" sz="1000" dirty="0"/>
          </a:p>
        </p:txBody>
      </p:sp>
      <p:sp>
        <p:nvSpPr>
          <p:cNvPr id="25" name="Text 23"/>
          <p:cNvSpPr/>
          <p:nvPr/>
        </p:nvSpPr>
        <p:spPr>
          <a:xfrm>
            <a:off x="1828800" y="3089275"/>
            <a:ext cx="1645920" cy="384048"/>
          </a:xfrm>
          <a:prstGeom prst="rect">
            <a:avLst/>
          </a:prstGeom>
          <a:noFill/>
        </p:spPr>
        <p:txBody>
          <a:bodyPr wrap="square" lIns="0" tIns="0" rIns="0" bIns="0" rtlCol="0" anchor="ctr"/>
          <a:lstStyle/>
          <a:p>
            <a:pPr marL="0" indent="0" algn="ctr">
              <a:buNone/>
            </a:pPr>
            <a:r>
              <a:rPr lang="en-US" sz="1000" b="1" dirty="0">
                <a:solidFill>
                  <a:srgbClr val="C8102E"/>
                </a:solidFill>
              </a:rPr>
              <a:t>1–4元/支</a:t>
            </a:r>
            <a:endParaRPr lang="en-US" sz="1000" dirty="0"/>
          </a:p>
        </p:txBody>
      </p:sp>
      <p:sp>
        <p:nvSpPr>
          <p:cNvPr id="26" name="Text 24"/>
          <p:cNvSpPr/>
          <p:nvPr/>
        </p:nvSpPr>
        <p:spPr>
          <a:xfrm>
            <a:off x="3474720" y="3089275"/>
            <a:ext cx="2011680" cy="384048"/>
          </a:xfrm>
          <a:prstGeom prst="rect">
            <a:avLst/>
          </a:prstGeom>
          <a:noFill/>
        </p:spPr>
        <p:txBody>
          <a:bodyPr wrap="square" lIns="0" tIns="0" rIns="0" bIns="0" rtlCol="0" anchor="ctr"/>
          <a:lstStyle/>
          <a:p>
            <a:pPr marL="0" indent="0" algn="ctr">
              <a:buNone/>
            </a:pPr>
            <a:r>
              <a:rPr lang="en-US" sz="1000" b="1" dirty="0">
                <a:solidFill>
                  <a:srgbClr val="333333"/>
                </a:solidFill>
              </a:rPr>
              <a:t>韩束</a:t>
            </a:r>
            <a:r>
              <a:rPr lang="en-US" sz="1000" dirty="0">
                <a:solidFill>
                  <a:srgbClr val="333333"/>
                </a:solidFill>
              </a:rPr>
              <a:t>、百雀羚</a:t>
            </a:r>
            <a:endParaRPr lang="en-US" sz="1000" dirty="0"/>
          </a:p>
        </p:txBody>
      </p:sp>
      <p:sp>
        <p:nvSpPr>
          <p:cNvPr id="27" name="Text 25"/>
          <p:cNvSpPr/>
          <p:nvPr/>
        </p:nvSpPr>
        <p:spPr>
          <a:xfrm>
            <a:off x="5486400" y="3089275"/>
            <a:ext cx="3200400" cy="384048"/>
          </a:xfrm>
          <a:prstGeom prst="rect">
            <a:avLst/>
          </a:prstGeom>
          <a:noFill/>
        </p:spPr>
        <p:txBody>
          <a:bodyPr wrap="square" lIns="0" tIns="0" rIns="0" bIns="0" rtlCol="0" anchor="ctr"/>
          <a:lstStyle/>
          <a:p>
            <a:pPr marL="0" indent="0" algn="ctr">
              <a:buNone/>
            </a:pPr>
            <a:r>
              <a:rPr lang="en-US" sz="950" dirty="0">
                <a:solidFill>
                  <a:srgbClr val="666666"/>
                </a:solidFill>
              </a:rPr>
              <a:t>25–35岁大众消费者，初次尝试抗老</a:t>
            </a:r>
            <a:endParaRPr lang="en-US" sz="950" dirty="0"/>
          </a:p>
        </p:txBody>
      </p:sp>
      <p:sp>
        <p:nvSpPr>
          <p:cNvPr id="28" name="Shape 26"/>
          <p:cNvSpPr/>
          <p:nvPr/>
        </p:nvSpPr>
        <p:spPr>
          <a:xfrm>
            <a:off x="853440" y="3590798"/>
            <a:ext cx="8229600" cy="384048"/>
          </a:xfrm>
          <a:prstGeom prst="rect">
            <a:avLst/>
          </a:prstGeom>
          <a:solidFill>
            <a:srgbClr val="FFFFFF"/>
          </a:solidFill>
        </p:spPr>
      </p:sp>
      <p:sp>
        <p:nvSpPr>
          <p:cNvPr id="29" name="Text 27"/>
          <p:cNvSpPr/>
          <p:nvPr/>
        </p:nvSpPr>
        <p:spPr>
          <a:xfrm>
            <a:off x="457200" y="3473323"/>
            <a:ext cx="1371600" cy="384048"/>
          </a:xfrm>
          <a:prstGeom prst="rect">
            <a:avLst/>
          </a:prstGeom>
          <a:noFill/>
        </p:spPr>
        <p:txBody>
          <a:bodyPr wrap="square" lIns="0" tIns="0" rIns="0" bIns="0" rtlCol="0" anchor="ctr"/>
          <a:lstStyle/>
          <a:p>
            <a:pPr marL="0" indent="0" algn="ctr">
              <a:buNone/>
            </a:pPr>
            <a:r>
              <a:rPr lang="en-US" sz="1000" b="1" dirty="0">
                <a:solidFill>
                  <a:srgbClr val="333333"/>
                </a:solidFill>
              </a:rPr>
              <a:t>中端功效</a:t>
            </a:r>
            <a:endParaRPr lang="en-US" sz="1000" dirty="0"/>
          </a:p>
        </p:txBody>
      </p:sp>
      <p:sp>
        <p:nvSpPr>
          <p:cNvPr id="30" name="Text 28"/>
          <p:cNvSpPr/>
          <p:nvPr/>
        </p:nvSpPr>
        <p:spPr>
          <a:xfrm>
            <a:off x="1828800" y="3473323"/>
            <a:ext cx="1645920" cy="384048"/>
          </a:xfrm>
          <a:prstGeom prst="rect">
            <a:avLst/>
          </a:prstGeom>
          <a:noFill/>
        </p:spPr>
        <p:txBody>
          <a:bodyPr wrap="square" lIns="0" tIns="0" rIns="0" bIns="0" rtlCol="0" anchor="ctr"/>
          <a:lstStyle/>
          <a:p>
            <a:pPr marL="0" indent="0" algn="ctr">
              <a:buNone/>
            </a:pPr>
            <a:r>
              <a:rPr lang="en-US" sz="1000" b="1" dirty="0">
                <a:solidFill>
                  <a:srgbClr val="C8102E"/>
                </a:solidFill>
              </a:rPr>
              <a:t>4–10元/支</a:t>
            </a:r>
            <a:endParaRPr lang="en-US" sz="1000" dirty="0"/>
          </a:p>
        </p:txBody>
      </p:sp>
      <p:sp>
        <p:nvSpPr>
          <p:cNvPr id="31" name="Text 29"/>
          <p:cNvSpPr/>
          <p:nvPr/>
        </p:nvSpPr>
        <p:spPr>
          <a:xfrm>
            <a:off x="3474720" y="3473323"/>
            <a:ext cx="2011680" cy="384048"/>
          </a:xfrm>
          <a:prstGeom prst="rect">
            <a:avLst/>
          </a:prstGeom>
          <a:noFill/>
        </p:spPr>
        <p:txBody>
          <a:bodyPr wrap="square" lIns="0" tIns="0" rIns="0" bIns="0" rtlCol="0" anchor="ctr"/>
          <a:lstStyle/>
          <a:p>
            <a:pPr marL="0" indent="0" algn="ctr">
              <a:buNone/>
            </a:pPr>
            <a:r>
              <a:rPr lang="en-US" sz="1000" dirty="0">
                <a:solidFill>
                  <a:srgbClr val="333333"/>
                </a:solidFill>
              </a:rPr>
              <a:t>丸美、夸迪</a:t>
            </a:r>
            <a:endParaRPr lang="en-US" sz="1000" dirty="0"/>
          </a:p>
        </p:txBody>
      </p:sp>
      <p:sp>
        <p:nvSpPr>
          <p:cNvPr id="32" name="Text 30"/>
          <p:cNvSpPr/>
          <p:nvPr/>
        </p:nvSpPr>
        <p:spPr>
          <a:xfrm>
            <a:off x="5486400" y="3473323"/>
            <a:ext cx="3200400" cy="384048"/>
          </a:xfrm>
          <a:prstGeom prst="rect">
            <a:avLst/>
          </a:prstGeom>
          <a:noFill/>
        </p:spPr>
        <p:txBody>
          <a:bodyPr wrap="square" lIns="0" tIns="0" rIns="0" bIns="0" rtlCol="0" anchor="ctr"/>
          <a:lstStyle/>
          <a:p>
            <a:pPr marL="0" indent="0" algn="ctr">
              <a:buNone/>
            </a:pPr>
            <a:r>
              <a:rPr lang="en-US" sz="950" dirty="0">
                <a:solidFill>
                  <a:srgbClr val="666666"/>
                </a:solidFill>
              </a:rPr>
              <a:t>有护肤知识，追求成分背书与功效感知</a:t>
            </a:r>
            <a:endParaRPr lang="en-US" sz="950" dirty="0"/>
          </a:p>
        </p:txBody>
      </p:sp>
      <p:sp>
        <p:nvSpPr>
          <p:cNvPr id="33" name="Shape 31"/>
          <p:cNvSpPr/>
          <p:nvPr/>
        </p:nvSpPr>
        <p:spPr>
          <a:xfrm>
            <a:off x="457200" y="3857371"/>
            <a:ext cx="8229600" cy="384048"/>
          </a:xfrm>
          <a:prstGeom prst="rect">
            <a:avLst/>
          </a:prstGeom>
          <a:solidFill>
            <a:srgbClr val="FFF0F0"/>
          </a:solidFill>
        </p:spPr>
      </p:sp>
      <p:sp>
        <p:nvSpPr>
          <p:cNvPr id="34" name="Text 32"/>
          <p:cNvSpPr/>
          <p:nvPr/>
        </p:nvSpPr>
        <p:spPr>
          <a:xfrm>
            <a:off x="457200" y="3857371"/>
            <a:ext cx="1371600" cy="384048"/>
          </a:xfrm>
          <a:prstGeom prst="rect">
            <a:avLst/>
          </a:prstGeom>
          <a:noFill/>
        </p:spPr>
        <p:txBody>
          <a:bodyPr wrap="square" lIns="0" tIns="0" rIns="0" bIns="0" rtlCol="0" anchor="ctr"/>
          <a:lstStyle/>
          <a:p>
            <a:pPr marL="0" indent="0" algn="ctr">
              <a:buNone/>
            </a:pPr>
            <a:r>
              <a:rPr lang="en-US" sz="1000" b="1" dirty="0">
                <a:solidFill>
                  <a:srgbClr val="333333"/>
                </a:solidFill>
              </a:rPr>
              <a:t>专业进阶</a:t>
            </a:r>
            <a:endParaRPr lang="en-US" sz="1000" dirty="0"/>
          </a:p>
        </p:txBody>
      </p:sp>
      <p:sp>
        <p:nvSpPr>
          <p:cNvPr id="35" name="Text 33"/>
          <p:cNvSpPr/>
          <p:nvPr/>
        </p:nvSpPr>
        <p:spPr>
          <a:xfrm>
            <a:off x="1828800" y="3857371"/>
            <a:ext cx="1645920" cy="384048"/>
          </a:xfrm>
          <a:prstGeom prst="rect">
            <a:avLst/>
          </a:prstGeom>
          <a:noFill/>
        </p:spPr>
        <p:txBody>
          <a:bodyPr wrap="square" lIns="0" tIns="0" rIns="0" bIns="0" rtlCol="0" anchor="ctr"/>
          <a:lstStyle/>
          <a:p>
            <a:pPr marL="0" indent="0" algn="ctr">
              <a:buNone/>
            </a:pPr>
            <a:r>
              <a:rPr lang="en-US" sz="1000" b="1" dirty="0">
                <a:solidFill>
                  <a:srgbClr val="C8102E"/>
                </a:solidFill>
              </a:rPr>
              <a:t>10元+/支</a:t>
            </a:r>
            <a:endParaRPr lang="en-US" sz="1000" dirty="0"/>
          </a:p>
        </p:txBody>
      </p:sp>
      <p:sp>
        <p:nvSpPr>
          <p:cNvPr id="36" name="Text 34"/>
          <p:cNvSpPr/>
          <p:nvPr/>
        </p:nvSpPr>
        <p:spPr>
          <a:xfrm>
            <a:off x="3474720" y="3857371"/>
            <a:ext cx="2011680" cy="384048"/>
          </a:xfrm>
          <a:prstGeom prst="rect">
            <a:avLst/>
          </a:prstGeom>
          <a:noFill/>
        </p:spPr>
        <p:txBody>
          <a:bodyPr wrap="square" lIns="0" tIns="0" rIns="0" bIns="0" rtlCol="0" anchor="ctr"/>
          <a:lstStyle/>
          <a:p>
            <a:pPr marL="0" indent="0" algn="ctr">
              <a:buNone/>
            </a:pPr>
            <a:r>
              <a:rPr lang="en-US" sz="1000" dirty="0">
                <a:solidFill>
                  <a:srgbClr val="333333"/>
                </a:solidFill>
              </a:rPr>
              <a:t>相宜本草A醇、可复美</a:t>
            </a:r>
            <a:endParaRPr lang="en-US" sz="1000" dirty="0"/>
          </a:p>
        </p:txBody>
      </p:sp>
      <p:sp>
        <p:nvSpPr>
          <p:cNvPr id="37" name="Text 35"/>
          <p:cNvSpPr/>
          <p:nvPr/>
        </p:nvSpPr>
        <p:spPr>
          <a:xfrm>
            <a:off x="5486400" y="3857371"/>
            <a:ext cx="3200400" cy="384048"/>
          </a:xfrm>
          <a:prstGeom prst="rect">
            <a:avLst/>
          </a:prstGeom>
          <a:noFill/>
        </p:spPr>
        <p:txBody>
          <a:bodyPr wrap="square" lIns="0" tIns="0" rIns="0" bIns="0" rtlCol="0" anchor="ctr"/>
          <a:lstStyle/>
          <a:p>
            <a:pPr marL="0" indent="0" algn="ctr">
              <a:buNone/>
            </a:pPr>
            <a:r>
              <a:rPr lang="en-US" sz="950" dirty="0">
                <a:solidFill>
                  <a:srgbClr val="666666"/>
                </a:solidFill>
              </a:rPr>
              <a:t>功效党，接受功效成分的刺激风险</a:t>
            </a:r>
            <a:endParaRPr lang="en-US" sz="950" dirty="0"/>
          </a:p>
        </p:txBody>
      </p:sp>
      <p:sp>
        <p:nvSpPr>
          <p:cNvPr id="38" name="Shape 36"/>
          <p:cNvSpPr/>
          <p:nvPr/>
        </p:nvSpPr>
        <p:spPr>
          <a:xfrm>
            <a:off x="457200" y="4186555"/>
            <a:ext cx="8229600" cy="502920"/>
          </a:xfrm>
          <a:prstGeom prst="rect">
            <a:avLst/>
          </a:prstGeom>
          <a:solidFill>
            <a:srgbClr val="C8102E"/>
          </a:solidFill>
        </p:spPr>
      </p:sp>
      <p:sp>
        <p:nvSpPr>
          <p:cNvPr id="39" name="Text 37"/>
          <p:cNvSpPr/>
          <p:nvPr/>
        </p:nvSpPr>
        <p:spPr>
          <a:xfrm>
            <a:off x="594360" y="4186555"/>
            <a:ext cx="7955280" cy="502920"/>
          </a:xfrm>
          <a:prstGeom prst="rect">
            <a:avLst/>
          </a:prstGeom>
          <a:noFill/>
        </p:spPr>
        <p:txBody>
          <a:bodyPr wrap="square" lIns="0" tIns="0" rIns="0" bIns="0" rtlCol="0" anchor="ctr"/>
          <a:lstStyle/>
          <a:p>
            <a:pPr marL="0" indent="0" algn="ctr">
              <a:buNone/>
            </a:pPr>
            <a:r>
              <a:rPr lang="en-US" sz="1100" b="1" dirty="0">
                <a:solidFill>
                  <a:srgbClr val="FFFFFF"/>
                </a:solidFill>
              </a:rPr>
              <a:t>核心判断：韩束支均价1.85元，处于平价梯队底部——极致性价比是刻意的战略选择，而非定价被动。</a:t>
            </a:r>
            <a:endParaRPr lang="en-US" sz="1100" dirty="0"/>
          </a:p>
        </p:txBody>
      </p:sp>
      <p:pic>
        <p:nvPicPr>
          <p:cNvPr id="40" name="图片 39" descr="price_bubble_chart"/>
          <p:cNvPicPr>
            <a:picLocks noChangeAspect="1"/>
          </p:cNvPicPr>
          <p:nvPr/>
        </p:nvPicPr>
        <p:blipFill>
          <a:blip r:embed="rId1"/>
          <a:stretch>
            <a:fillRect/>
          </a:stretch>
        </p:blipFill>
        <p:spPr>
          <a:xfrm>
            <a:off x="4790440" y="282575"/>
            <a:ext cx="3987800" cy="239649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9144000" cy="54864"/>
          </a:xfrm>
          <a:prstGeom prst="rect">
            <a:avLst/>
          </a:prstGeom>
          <a:solidFill>
            <a:srgbClr val="C8102E"/>
          </a:solidFill>
        </p:spPr>
      </p:sp>
      <p:sp>
        <p:nvSpPr>
          <p:cNvPr id="3" name="Shape 1"/>
          <p:cNvSpPr/>
          <p:nvPr/>
        </p:nvSpPr>
        <p:spPr>
          <a:xfrm>
            <a:off x="457200" y="320040"/>
            <a:ext cx="54864" cy="411480"/>
          </a:xfrm>
          <a:prstGeom prst="rect">
            <a:avLst/>
          </a:prstGeom>
          <a:solidFill>
            <a:srgbClr val="C8102E"/>
          </a:solidFill>
        </p:spPr>
      </p:sp>
      <p:sp>
        <p:nvSpPr>
          <p:cNvPr id="4" name="Text 2"/>
          <p:cNvSpPr/>
          <p:nvPr/>
        </p:nvSpPr>
        <p:spPr>
          <a:xfrm>
            <a:off x="658368" y="274320"/>
            <a:ext cx="7772400" cy="502920"/>
          </a:xfrm>
          <a:prstGeom prst="rect">
            <a:avLst/>
          </a:prstGeom>
          <a:noFill/>
        </p:spPr>
        <p:txBody>
          <a:bodyPr wrap="square" lIns="0" tIns="0" rIns="0" bIns="0" rtlCol="0" anchor="ctr"/>
          <a:lstStyle/>
          <a:p>
            <a:pPr marL="0" indent="0" algn="l">
              <a:buNone/>
            </a:pPr>
            <a:r>
              <a:rPr lang="en-US" sz="2000" b="1"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0"/>
              </a:rPr>
              <a:t>四品牌横向对比总表</a:t>
            </a:r>
            <a:endParaRPr lang="en-US" sz="2000" dirty="0"/>
          </a:p>
        </p:txBody>
      </p:sp>
      <p:sp>
        <p:nvSpPr>
          <p:cNvPr id="6" name="Text 4"/>
          <p:cNvSpPr/>
          <p:nvPr/>
        </p:nvSpPr>
        <p:spPr>
          <a:xfrm>
            <a:off x="8412480" y="4709160"/>
            <a:ext cx="457200" cy="320040"/>
          </a:xfrm>
          <a:prstGeom prst="rect">
            <a:avLst/>
          </a:prstGeom>
          <a:noFill/>
        </p:spPr>
        <p:txBody>
          <a:bodyPr wrap="square" rtlCol="0" anchor="ctr"/>
          <a:lstStyle/>
          <a:p>
            <a:pPr marL="0" indent="0" algn="ctr">
              <a:buNone/>
            </a:pPr>
            <a:r>
              <a:rPr lang="en-US" sz="900" dirty="0">
                <a:solidFill>
                  <a:srgbClr val="666666"/>
                </a:solidFill>
              </a:rPr>
              <a:t>05</a:t>
            </a:r>
            <a:endParaRPr lang="en-US" sz="900" dirty="0"/>
          </a:p>
        </p:txBody>
      </p:sp>
      <p:sp>
        <p:nvSpPr>
          <p:cNvPr id="7" name="Shape 5"/>
          <p:cNvSpPr/>
          <p:nvPr/>
        </p:nvSpPr>
        <p:spPr>
          <a:xfrm>
            <a:off x="0" y="5088636"/>
            <a:ext cx="9144000" cy="54864"/>
          </a:xfrm>
          <a:prstGeom prst="rect">
            <a:avLst/>
          </a:prstGeom>
          <a:solidFill>
            <a:srgbClr val="C8102E"/>
          </a:solidFill>
        </p:spPr>
      </p:sp>
      <p:sp>
        <p:nvSpPr>
          <p:cNvPr id="8" name="Shape 6"/>
          <p:cNvSpPr/>
          <p:nvPr/>
        </p:nvSpPr>
        <p:spPr>
          <a:xfrm>
            <a:off x="457200" y="952500"/>
            <a:ext cx="8229600" cy="347472"/>
          </a:xfrm>
          <a:prstGeom prst="rect">
            <a:avLst/>
          </a:prstGeom>
          <a:solidFill>
            <a:srgbClr val="C8102E"/>
          </a:solidFill>
        </p:spPr>
      </p:sp>
      <p:sp>
        <p:nvSpPr>
          <p:cNvPr id="9" name="Text 7"/>
          <p:cNvSpPr/>
          <p:nvPr/>
        </p:nvSpPr>
        <p:spPr>
          <a:xfrm>
            <a:off x="457200" y="952500"/>
            <a:ext cx="1188720" cy="347472"/>
          </a:xfrm>
          <a:prstGeom prst="rect">
            <a:avLst/>
          </a:prstGeom>
          <a:noFill/>
        </p:spPr>
        <p:txBody>
          <a:bodyPr wrap="square" lIns="0" tIns="0" rIns="0" bIns="0" rtlCol="0" anchor="ctr"/>
          <a:lstStyle/>
          <a:p>
            <a:pPr marL="0" indent="0" algn="ctr">
              <a:buNone/>
            </a:pPr>
            <a:r>
              <a:rPr lang="en-US" sz="900" b="1" dirty="0">
                <a:solidFill>
                  <a:srgbClr val="FFFFFF"/>
                </a:solidFill>
              </a:rPr>
              <a:t>对比维度</a:t>
            </a:r>
            <a:endParaRPr lang="en-US" sz="900" dirty="0"/>
          </a:p>
        </p:txBody>
      </p:sp>
      <p:sp>
        <p:nvSpPr>
          <p:cNvPr id="10" name="Text 8"/>
          <p:cNvSpPr/>
          <p:nvPr/>
        </p:nvSpPr>
        <p:spPr>
          <a:xfrm>
            <a:off x="1645920" y="952500"/>
            <a:ext cx="1828800" cy="347472"/>
          </a:xfrm>
          <a:prstGeom prst="rect">
            <a:avLst/>
          </a:prstGeom>
          <a:noFill/>
        </p:spPr>
        <p:txBody>
          <a:bodyPr wrap="square" lIns="0" tIns="0" rIns="0" bIns="0" rtlCol="0" anchor="ctr"/>
          <a:lstStyle/>
          <a:p>
            <a:pPr marL="0" indent="0" algn="ctr">
              <a:buNone/>
            </a:pPr>
            <a:r>
              <a:rPr lang="en-US" sz="900" b="1" dirty="0">
                <a:solidFill>
                  <a:srgbClr val="FFFFFF"/>
                </a:solidFill>
              </a:rPr>
              <a:t>韩束红蛮腰</a:t>
            </a:r>
            <a:endParaRPr lang="en-US" sz="900" dirty="0"/>
          </a:p>
        </p:txBody>
      </p:sp>
      <p:sp>
        <p:nvSpPr>
          <p:cNvPr id="11" name="Text 9"/>
          <p:cNvSpPr/>
          <p:nvPr/>
        </p:nvSpPr>
        <p:spPr>
          <a:xfrm>
            <a:off x="3474720" y="952500"/>
            <a:ext cx="1737360" cy="347472"/>
          </a:xfrm>
          <a:prstGeom prst="rect">
            <a:avLst/>
          </a:prstGeom>
          <a:noFill/>
        </p:spPr>
        <p:txBody>
          <a:bodyPr wrap="square" lIns="0" tIns="0" rIns="0" bIns="0" rtlCol="0" anchor="ctr"/>
          <a:lstStyle/>
          <a:p>
            <a:pPr marL="0" indent="0" algn="ctr">
              <a:buNone/>
            </a:pPr>
            <a:r>
              <a:rPr lang="en-US" sz="900" b="1" dirty="0">
                <a:solidFill>
                  <a:srgbClr val="FFFFFF"/>
                </a:solidFill>
              </a:rPr>
              <a:t>丸美胶原小金针</a:t>
            </a:r>
            <a:endParaRPr lang="en-US" sz="900" dirty="0"/>
          </a:p>
        </p:txBody>
      </p:sp>
      <p:sp>
        <p:nvSpPr>
          <p:cNvPr id="12" name="Text 10"/>
          <p:cNvSpPr/>
          <p:nvPr/>
        </p:nvSpPr>
        <p:spPr>
          <a:xfrm>
            <a:off x="5212080" y="952500"/>
            <a:ext cx="1737360" cy="347472"/>
          </a:xfrm>
          <a:prstGeom prst="rect">
            <a:avLst/>
          </a:prstGeom>
          <a:noFill/>
        </p:spPr>
        <p:txBody>
          <a:bodyPr wrap="square" lIns="0" tIns="0" rIns="0" bIns="0" rtlCol="0" anchor="ctr"/>
          <a:lstStyle/>
          <a:p>
            <a:pPr marL="0" indent="0" algn="ctr">
              <a:buNone/>
            </a:pPr>
            <a:r>
              <a:rPr lang="en-US" sz="900" b="1" dirty="0">
                <a:solidFill>
                  <a:srgbClr val="FFFFFF"/>
                </a:solidFill>
              </a:rPr>
              <a:t>相宜本草</a:t>
            </a:r>
            <a:r>
              <a:rPr lang="en-US" sz="1000" b="1" dirty="0">
                <a:solidFill>
                  <a:srgbClr val="FFFFFF"/>
                </a:solidFill>
              </a:rPr>
              <a:t>A</a:t>
            </a:r>
            <a:r>
              <a:rPr lang="en-US" sz="900" b="1" dirty="0">
                <a:solidFill>
                  <a:srgbClr val="FFFFFF"/>
                </a:solidFill>
              </a:rPr>
              <a:t>醇冻干</a:t>
            </a:r>
            <a:endParaRPr lang="en-US" sz="900" dirty="0"/>
          </a:p>
        </p:txBody>
      </p:sp>
      <p:sp>
        <p:nvSpPr>
          <p:cNvPr id="13" name="Text 11"/>
          <p:cNvSpPr/>
          <p:nvPr/>
        </p:nvSpPr>
        <p:spPr>
          <a:xfrm>
            <a:off x="6949440" y="952500"/>
            <a:ext cx="1737360" cy="347472"/>
          </a:xfrm>
          <a:prstGeom prst="rect">
            <a:avLst/>
          </a:prstGeom>
          <a:noFill/>
        </p:spPr>
        <p:txBody>
          <a:bodyPr wrap="square" lIns="0" tIns="0" rIns="0" bIns="0" rtlCol="0" anchor="ctr"/>
          <a:lstStyle/>
          <a:p>
            <a:pPr marL="0" indent="0" algn="ctr">
              <a:buNone/>
            </a:pPr>
            <a:r>
              <a:rPr lang="en-US" sz="900" b="1" dirty="0">
                <a:solidFill>
                  <a:srgbClr val="FFFFFF"/>
                </a:solidFill>
              </a:rPr>
              <a:t>百雀羚多肽次抛</a:t>
            </a:r>
            <a:endParaRPr lang="en-US" sz="900" dirty="0"/>
          </a:p>
        </p:txBody>
      </p:sp>
      <p:sp>
        <p:nvSpPr>
          <p:cNvPr id="14" name="Shape 12"/>
          <p:cNvSpPr/>
          <p:nvPr/>
        </p:nvSpPr>
        <p:spPr>
          <a:xfrm>
            <a:off x="457200" y="1299972"/>
            <a:ext cx="8229600" cy="274320"/>
          </a:xfrm>
          <a:prstGeom prst="rect">
            <a:avLst/>
          </a:prstGeom>
          <a:solidFill>
            <a:srgbClr val="FFF0F0"/>
          </a:solidFill>
        </p:spPr>
      </p:sp>
      <p:sp>
        <p:nvSpPr>
          <p:cNvPr id="15" name="Shape 13"/>
          <p:cNvSpPr/>
          <p:nvPr/>
        </p:nvSpPr>
        <p:spPr>
          <a:xfrm>
            <a:off x="1645920" y="1299972"/>
            <a:ext cx="1828800" cy="274320"/>
          </a:xfrm>
          <a:prstGeom prst="rect">
            <a:avLst/>
          </a:prstGeom>
          <a:solidFill>
            <a:srgbClr val="FCEAEA">
              <a:alpha val="80000"/>
            </a:srgbClr>
          </a:solidFill>
        </p:spPr>
      </p:sp>
      <p:sp>
        <p:nvSpPr>
          <p:cNvPr id="16" name="Text 14"/>
          <p:cNvSpPr/>
          <p:nvPr/>
        </p:nvSpPr>
        <p:spPr>
          <a:xfrm>
            <a:off x="457200" y="1299972"/>
            <a:ext cx="1188720" cy="274320"/>
          </a:xfrm>
          <a:prstGeom prst="rect">
            <a:avLst/>
          </a:prstGeom>
          <a:noFill/>
        </p:spPr>
        <p:txBody>
          <a:bodyPr wrap="square" lIns="0" tIns="0" rIns="0" bIns="0" rtlCol="0" anchor="ctr"/>
          <a:lstStyle/>
          <a:p>
            <a:pPr marL="0" indent="0" algn="ctr">
              <a:buNone/>
            </a:pPr>
            <a:r>
              <a:rPr lang="en-US" sz="800" b="1" dirty="0">
                <a:solidFill>
                  <a:srgbClr val="333333"/>
                </a:solidFill>
              </a:rPr>
              <a:t>天猫价格</a:t>
            </a:r>
            <a:endParaRPr lang="en-US" sz="800" dirty="0"/>
          </a:p>
        </p:txBody>
      </p:sp>
      <p:sp>
        <p:nvSpPr>
          <p:cNvPr id="17" name="Text 15"/>
          <p:cNvSpPr/>
          <p:nvPr/>
        </p:nvSpPr>
        <p:spPr>
          <a:xfrm>
            <a:off x="1645920" y="1299972"/>
            <a:ext cx="1828800" cy="274320"/>
          </a:xfrm>
          <a:prstGeom prst="rect">
            <a:avLst/>
          </a:prstGeom>
          <a:noFill/>
        </p:spPr>
        <p:txBody>
          <a:bodyPr wrap="square" lIns="0" tIns="0" rIns="0" bIns="0" rtlCol="0" anchor="ctr"/>
          <a:lstStyle/>
          <a:p>
            <a:pPr marL="0" indent="0" algn="ctr">
              <a:buNone/>
            </a:pPr>
            <a:r>
              <a:rPr lang="en-US" sz="800" dirty="0">
                <a:solidFill>
                  <a:srgbClr val="C8102E"/>
                </a:solidFill>
              </a:rPr>
              <a:t>92.68元/50支</a:t>
            </a:r>
            <a:endParaRPr lang="en-US" sz="800" dirty="0"/>
          </a:p>
        </p:txBody>
      </p:sp>
      <p:sp>
        <p:nvSpPr>
          <p:cNvPr id="18" name="Text 16"/>
          <p:cNvSpPr/>
          <p:nvPr/>
        </p:nvSpPr>
        <p:spPr>
          <a:xfrm>
            <a:off x="3474720" y="1299972"/>
            <a:ext cx="1737360" cy="274320"/>
          </a:xfrm>
          <a:prstGeom prst="rect">
            <a:avLst/>
          </a:prstGeom>
          <a:noFill/>
        </p:spPr>
        <p:txBody>
          <a:bodyPr wrap="square" lIns="0" tIns="0" rIns="0" bIns="0" rtlCol="0" anchor="ctr"/>
          <a:lstStyle/>
          <a:p>
            <a:pPr marL="0" indent="0" algn="ctr">
              <a:buNone/>
            </a:pPr>
            <a:r>
              <a:rPr lang="en-US" sz="800" dirty="0">
                <a:solidFill>
                  <a:srgbClr val="666666"/>
                </a:solidFill>
              </a:rPr>
              <a:t>363元/50支</a:t>
            </a:r>
            <a:endParaRPr lang="en-US" sz="800" dirty="0"/>
          </a:p>
        </p:txBody>
      </p:sp>
      <p:sp>
        <p:nvSpPr>
          <p:cNvPr id="19" name="Text 17"/>
          <p:cNvSpPr/>
          <p:nvPr/>
        </p:nvSpPr>
        <p:spPr>
          <a:xfrm>
            <a:off x="5212080" y="1299972"/>
            <a:ext cx="1737360" cy="274320"/>
          </a:xfrm>
          <a:prstGeom prst="rect">
            <a:avLst/>
          </a:prstGeom>
          <a:noFill/>
        </p:spPr>
        <p:txBody>
          <a:bodyPr wrap="square" lIns="0" tIns="0" rIns="0" bIns="0" rtlCol="0" anchor="ctr"/>
          <a:lstStyle/>
          <a:p>
            <a:pPr marL="0" indent="0" algn="ctr">
              <a:buNone/>
            </a:pPr>
            <a:r>
              <a:rPr lang="en-US" sz="800" dirty="0">
                <a:solidFill>
                  <a:srgbClr val="666666"/>
                </a:solidFill>
              </a:rPr>
              <a:t>111元/10支×3ml</a:t>
            </a:r>
            <a:endParaRPr lang="en-US" sz="800" dirty="0"/>
          </a:p>
        </p:txBody>
      </p:sp>
      <p:sp>
        <p:nvSpPr>
          <p:cNvPr id="20" name="Text 18"/>
          <p:cNvSpPr/>
          <p:nvPr/>
        </p:nvSpPr>
        <p:spPr>
          <a:xfrm>
            <a:off x="6949440" y="1299972"/>
            <a:ext cx="1737360" cy="274320"/>
          </a:xfrm>
          <a:prstGeom prst="rect">
            <a:avLst/>
          </a:prstGeom>
          <a:noFill/>
        </p:spPr>
        <p:txBody>
          <a:bodyPr wrap="square" lIns="0" tIns="0" rIns="0" bIns="0" rtlCol="0" anchor="ctr"/>
          <a:lstStyle/>
          <a:p>
            <a:pPr marL="0" indent="0" algn="ctr">
              <a:buNone/>
            </a:pPr>
            <a:r>
              <a:rPr lang="en-US" sz="800" dirty="0">
                <a:solidFill>
                  <a:srgbClr val="666666"/>
                </a:solidFill>
              </a:rPr>
              <a:t>192.9元/60支</a:t>
            </a:r>
            <a:endParaRPr lang="en-US" sz="800" dirty="0"/>
          </a:p>
        </p:txBody>
      </p:sp>
      <p:sp>
        <p:nvSpPr>
          <p:cNvPr id="21" name="Shape 19"/>
          <p:cNvSpPr/>
          <p:nvPr/>
        </p:nvSpPr>
        <p:spPr>
          <a:xfrm>
            <a:off x="457200" y="1574292"/>
            <a:ext cx="8229600" cy="274320"/>
          </a:xfrm>
          <a:prstGeom prst="rect">
            <a:avLst/>
          </a:prstGeom>
          <a:solidFill>
            <a:srgbClr val="FFFFFF"/>
          </a:solidFill>
        </p:spPr>
      </p:sp>
      <p:sp>
        <p:nvSpPr>
          <p:cNvPr id="22" name="Shape 20"/>
          <p:cNvSpPr/>
          <p:nvPr/>
        </p:nvSpPr>
        <p:spPr>
          <a:xfrm>
            <a:off x="1645920" y="1574292"/>
            <a:ext cx="1828800" cy="274320"/>
          </a:xfrm>
          <a:prstGeom prst="rect">
            <a:avLst/>
          </a:prstGeom>
          <a:solidFill>
            <a:srgbClr val="FCEAEA">
              <a:alpha val="80000"/>
            </a:srgbClr>
          </a:solidFill>
        </p:spPr>
      </p:sp>
      <p:sp>
        <p:nvSpPr>
          <p:cNvPr id="23" name="Text 21"/>
          <p:cNvSpPr/>
          <p:nvPr/>
        </p:nvSpPr>
        <p:spPr>
          <a:xfrm>
            <a:off x="457200" y="1574292"/>
            <a:ext cx="1188720" cy="274320"/>
          </a:xfrm>
          <a:prstGeom prst="rect">
            <a:avLst/>
          </a:prstGeom>
          <a:noFill/>
        </p:spPr>
        <p:txBody>
          <a:bodyPr wrap="square" lIns="0" tIns="0" rIns="0" bIns="0" rtlCol="0" anchor="ctr"/>
          <a:lstStyle/>
          <a:p>
            <a:pPr marL="0" indent="0" algn="ctr">
              <a:buNone/>
            </a:pPr>
            <a:r>
              <a:rPr lang="zh-CN" altLang="en-US" sz="800" b="1" dirty="0">
                <a:solidFill>
                  <a:srgbClr val="333333"/>
                </a:solidFill>
                <a:latin typeface="宋体" panose="02010600030101010101" pitchFamily="2" charset="-122"/>
                <a:ea typeface="宋体" panose="02010600030101010101" pitchFamily="2" charset="-122"/>
              </a:rPr>
              <a:t>单</a:t>
            </a:r>
            <a:r>
              <a:rPr lang="en-US" sz="800" b="1" dirty="0">
                <a:solidFill>
                  <a:srgbClr val="333333"/>
                </a:solidFill>
              </a:rPr>
              <a:t>支均价</a:t>
            </a:r>
            <a:endParaRPr lang="en-US" sz="800" dirty="0"/>
          </a:p>
        </p:txBody>
      </p:sp>
      <p:sp>
        <p:nvSpPr>
          <p:cNvPr id="24" name="Text 22"/>
          <p:cNvSpPr/>
          <p:nvPr/>
        </p:nvSpPr>
        <p:spPr>
          <a:xfrm>
            <a:off x="1645920" y="1574292"/>
            <a:ext cx="1828800" cy="274320"/>
          </a:xfrm>
          <a:prstGeom prst="rect">
            <a:avLst/>
          </a:prstGeom>
          <a:noFill/>
        </p:spPr>
        <p:txBody>
          <a:bodyPr wrap="square" lIns="0" tIns="0" rIns="0" bIns="0" rtlCol="0" anchor="ctr"/>
          <a:lstStyle/>
          <a:p>
            <a:pPr marL="0" indent="0" algn="ctr">
              <a:buNone/>
            </a:pPr>
            <a:r>
              <a:rPr lang="en-US" sz="800" b="1" dirty="0">
                <a:solidFill>
                  <a:srgbClr val="C8102E"/>
                </a:solidFill>
              </a:rPr>
              <a:t>★1.85元</a:t>
            </a:r>
            <a:endParaRPr lang="en-US" sz="800" dirty="0"/>
          </a:p>
        </p:txBody>
      </p:sp>
      <p:sp>
        <p:nvSpPr>
          <p:cNvPr id="25" name="Text 23"/>
          <p:cNvSpPr/>
          <p:nvPr/>
        </p:nvSpPr>
        <p:spPr>
          <a:xfrm>
            <a:off x="3474720" y="1574292"/>
            <a:ext cx="1737360" cy="274320"/>
          </a:xfrm>
          <a:prstGeom prst="rect">
            <a:avLst/>
          </a:prstGeom>
          <a:noFill/>
        </p:spPr>
        <p:txBody>
          <a:bodyPr wrap="square" lIns="0" tIns="0" rIns="0" bIns="0" rtlCol="0" anchor="ctr"/>
          <a:lstStyle/>
          <a:p>
            <a:pPr marL="0" indent="0" algn="ctr">
              <a:buNone/>
            </a:pPr>
            <a:r>
              <a:rPr lang="en-US" sz="800" dirty="0">
                <a:solidFill>
                  <a:srgbClr val="666666"/>
                </a:solidFill>
              </a:rPr>
              <a:t>7.26元</a:t>
            </a:r>
            <a:endParaRPr lang="en-US" sz="800" dirty="0"/>
          </a:p>
        </p:txBody>
      </p:sp>
      <p:sp>
        <p:nvSpPr>
          <p:cNvPr id="26" name="Text 24"/>
          <p:cNvSpPr/>
          <p:nvPr/>
        </p:nvSpPr>
        <p:spPr>
          <a:xfrm>
            <a:off x="5212080" y="1574292"/>
            <a:ext cx="1737360" cy="274320"/>
          </a:xfrm>
          <a:prstGeom prst="rect">
            <a:avLst/>
          </a:prstGeom>
          <a:noFill/>
        </p:spPr>
        <p:txBody>
          <a:bodyPr wrap="square" lIns="0" tIns="0" rIns="0" bIns="0" rtlCol="0" anchor="ctr"/>
          <a:lstStyle/>
          <a:p>
            <a:pPr marL="0" indent="0" algn="ctr">
              <a:buNone/>
            </a:pPr>
            <a:r>
              <a:rPr lang="en-US" sz="800" dirty="0">
                <a:solidFill>
                  <a:srgbClr val="666666"/>
                </a:solidFill>
              </a:rPr>
              <a:t>11.1元</a:t>
            </a:r>
            <a:endParaRPr lang="en-US" sz="800" dirty="0"/>
          </a:p>
        </p:txBody>
      </p:sp>
      <p:sp>
        <p:nvSpPr>
          <p:cNvPr id="27" name="Text 25"/>
          <p:cNvSpPr/>
          <p:nvPr/>
        </p:nvSpPr>
        <p:spPr>
          <a:xfrm>
            <a:off x="6949440" y="1574292"/>
            <a:ext cx="1737360" cy="274320"/>
          </a:xfrm>
          <a:prstGeom prst="rect">
            <a:avLst/>
          </a:prstGeom>
          <a:noFill/>
        </p:spPr>
        <p:txBody>
          <a:bodyPr wrap="square" lIns="0" tIns="0" rIns="0" bIns="0" rtlCol="0" anchor="ctr"/>
          <a:lstStyle/>
          <a:p>
            <a:pPr marL="0" indent="0" algn="ctr">
              <a:buNone/>
            </a:pPr>
            <a:r>
              <a:rPr lang="en-US" sz="800" dirty="0">
                <a:solidFill>
                  <a:srgbClr val="666666"/>
                </a:solidFill>
              </a:rPr>
              <a:t>3.21元</a:t>
            </a:r>
            <a:endParaRPr lang="en-US" sz="800" dirty="0"/>
          </a:p>
        </p:txBody>
      </p:sp>
      <p:sp>
        <p:nvSpPr>
          <p:cNvPr id="28" name="Shape 26"/>
          <p:cNvSpPr/>
          <p:nvPr/>
        </p:nvSpPr>
        <p:spPr>
          <a:xfrm>
            <a:off x="457200" y="1848612"/>
            <a:ext cx="8229600" cy="274320"/>
          </a:xfrm>
          <a:prstGeom prst="rect">
            <a:avLst/>
          </a:prstGeom>
          <a:solidFill>
            <a:srgbClr val="FFF0F0"/>
          </a:solidFill>
        </p:spPr>
      </p:sp>
      <p:sp>
        <p:nvSpPr>
          <p:cNvPr id="29" name="Shape 27"/>
          <p:cNvSpPr/>
          <p:nvPr/>
        </p:nvSpPr>
        <p:spPr>
          <a:xfrm>
            <a:off x="1645920" y="1848612"/>
            <a:ext cx="1828800" cy="274320"/>
          </a:xfrm>
          <a:prstGeom prst="rect">
            <a:avLst/>
          </a:prstGeom>
          <a:solidFill>
            <a:srgbClr val="FCEAEA">
              <a:alpha val="80000"/>
            </a:srgbClr>
          </a:solidFill>
        </p:spPr>
      </p:sp>
      <p:sp>
        <p:nvSpPr>
          <p:cNvPr id="30" name="Text 28"/>
          <p:cNvSpPr/>
          <p:nvPr/>
        </p:nvSpPr>
        <p:spPr>
          <a:xfrm>
            <a:off x="457200" y="1848612"/>
            <a:ext cx="1188720" cy="274320"/>
          </a:xfrm>
          <a:prstGeom prst="rect">
            <a:avLst/>
          </a:prstGeom>
          <a:noFill/>
        </p:spPr>
        <p:txBody>
          <a:bodyPr wrap="square" lIns="0" tIns="0" rIns="0" bIns="0" rtlCol="0" anchor="ctr"/>
          <a:lstStyle/>
          <a:p>
            <a:pPr marL="0" indent="0" algn="ctr">
              <a:buNone/>
            </a:pPr>
            <a:r>
              <a:rPr lang="en-US" sz="800" b="1" dirty="0">
                <a:solidFill>
                  <a:srgbClr val="333333"/>
                </a:solidFill>
              </a:rPr>
              <a:t>核心成分</a:t>
            </a:r>
            <a:endParaRPr lang="en-US" sz="800" dirty="0"/>
          </a:p>
        </p:txBody>
      </p:sp>
      <p:sp>
        <p:nvSpPr>
          <p:cNvPr id="31" name="Text 29"/>
          <p:cNvSpPr/>
          <p:nvPr/>
        </p:nvSpPr>
        <p:spPr>
          <a:xfrm>
            <a:off x="1645920" y="1848612"/>
            <a:ext cx="1828800" cy="274320"/>
          </a:xfrm>
          <a:prstGeom prst="rect">
            <a:avLst/>
          </a:prstGeom>
          <a:noFill/>
        </p:spPr>
        <p:txBody>
          <a:bodyPr wrap="square" lIns="0" tIns="0" rIns="0" bIns="0" rtlCol="0" anchor="ctr"/>
          <a:lstStyle/>
          <a:p>
            <a:pPr marL="0" indent="0" algn="ctr">
              <a:buNone/>
            </a:pPr>
            <a:r>
              <a:rPr lang="en-US" sz="800" dirty="0">
                <a:solidFill>
                  <a:srgbClr val="C8102E"/>
                </a:solidFill>
              </a:rPr>
              <a:t>环六肽-9、多肽</a:t>
            </a:r>
            <a:endParaRPr lang="en-US" sz="800" dirty="0"/>
          </a:p>
        </p:txBody>
      </p:sp>
      <p:sp>
        <p:nvSpPr>
          <p:cNvPr id="32" name="Text 30"/>
          <p:cNvSpPr/>
          <p:nvPr/>
        </p:nvSpPr>
        <p:spPr>
          <a:xfrm>
            <a:off x="3474720" y="1848612"/>
            <a:ext cx="1737360" cy="274320"/>
          </a:xfrm>
          <a:prstGeom prst="rect">
            <a:avLst/>
          </a:prstGeom>
          <a:noFill/>
        </p:spPr>
        <p:txBody>
          <a:bodyPr wrap="square" lIns="0" tIns="0" rIns="0" bIns="0" rtlCol="0" anchor="ctr"/>
          <a:lstStyle/>
          <a:p>
            <a:pPr marL="0" indent="0" algn="ctr">
              <a:buNone/>
            </a:pPr>
            <a:r>
              <a:rPr lang="en-US" sz="800" dirty="0">
                <a:solidFill>
                  <a:srgbClr val="666666"/>
                </a:solidFill>
              </a:rPr>
              <a:t>重组胶原蛋白</a:t>
            </a:r>
            <a:endParaRPr lang="en-US" sz="800" dirty="0"/>
          </a:p>
        </p:txBody>
      </p:sp>
      <p:sp>
        <p:nvSpPr>
          <p:cNvPr id="33" name="Text 31"/>
          <p:cNvSpPr/>
          <p:nvPr/>
        </p:nvSpPr>
        <p:spPr>
          <a:xfrm>
            <a:off x="5212080" y="1848612"/>
            <a:ext cx="1737360" cy="274320"/>
          </a:xfrm>
          <a:prstGeom prst="rect">
            <a:avLst/>
          </a:prstGeom>
          <a:noFill/>
        </p:spPr>
        <p:txBody>
          <a:bodyPr wrap="square" lIns="0" tIns="0" rIns="0" bIns="0" rtlCol="0" anchor="ctr"/>
          <a:lstStyle/>
          <a:p>
            <a:pPr marL="0" indent="0" algn="ctr">
              <a:buNone/>
            </a:pPr>
            <a:r>
              <a:rPr lang="en-US" sz="900" dirty="0">
                <a:solidFill>
                  <a:srgbClr val="666666"/>
                </a:solidFill>
              </a:rPr>
              <a:t>A</a:t>
            </a:r>
            <a:r>
              <a:rPr lang="en-US" sz="800" dirty="0">
                <a:solidFill>
                  <a:srgbClr val="666666"/>
                </a:solidFill>
              </a:rPr>
              <a:t>醇（视黄醇）</a:t>
            </a:r>
            <a:endParaRPr lang="en-US" sz="800" dirty="0"/>
          </a:p>
        </p:txBody>
      </p:sp>
      <p:sp>
        <p:nvSpPr>
          <p:cNvPr id="34" name="Text 32"/>
          <p:cNvSpPr/>
          <p:nvPr/>
        </p:nvSpPr>
        <p:spPr>
          <a:xfrm>
            <a:off x="6949440" y="1848612"/>
            <a:ext cx="1737360" cy="274320"/>
          </a:xfrm>
          <a:prstGeom prst="rect">
            <a:avLst/>
          </a:prstGeom>
          <a:noFill/>
        </p:spPr>
        <p:txBody>
          <a:bodyPr wrap="square" lIns="0" tIns="0" rIns="0" bIns="0" rtlCol="0" anchor="ctr"/>
          <a:lstStyle/>
          <a:p>
            <a:pPr marL="0" indent="0" algn="ctr">
              <a:buNone/>
            </a:pPr>
            <a:r>
              <a:rPr lang="en-US" sz="800" dirty="0">
                <a:solidFill>
                  <a:srgbClr val="666666"/>
                </a:solidFill>
              </a:rPr>
              <a:t>多肽复合体</a:t>
            </a:r>
            <a:endParaRPr lang="en-US" sz="800" dirty="0"/>
          </a:p>
        </p:txBody>
      </p:sp>
      <p:sp>
        <p:nvSpPr>
          <p:cNvPr id="35" name="Shape 33"/>
          <p:cNvSpPr/>
          <p:nvPr/>
        </p:nvSpPr>
        <p:spPr>
          <a:xfrm>
            <a:off x="457200" y="2122932"/>
            <a:ext cx="8229600" cy="274320"/>
          </a:xfrm>
          <a:prstGeom prst="rect">
            <a:avLst/>
          </a:prstGeom>
          <a:solidFill>
            <a:srgbClr val="FFFFFF"/>
          </a:solidFill>
        </p:spPr>
      </p:sp>
      <p:sp>
        <p:nvSpPr>
          <p:cNvPr id="36" name="Shape 34"/>
          <p:cNvSpPr/>
          <p:nvPr/>
        </p:nvSpPr>
        <p:spPr>
          <a:xfrm>
            <a:off x="1645920" y="2122932"/>
            <a:ext cx="1828800" cy="274320"/>
          </a:xfrm>
          <a:prstGeom prst="rect">
            <a:avLst/>
          </a:prstGeom>
          <a:solidFill>
            <a:srgbClr val="FCEAEA">
              <a:alpha val="80000"/>
            </a:srgbClr>
          </a:solidFill>
        </p:spPr>
      </p:sp>
      <p:sp>
        <p:nvSpPr>
          <p:cNvPr id="37" name="Text 35"/>
          <p:cNvSpPr/>
          <p:nvPr/>
        </p:nvSpPr>
        <p:spPr>
          <a:xfrm>
            <a:off x="457200" y="2122932"/>
            <a:ext cx="1188720" cy="274320"/>
          </a:xfrm>
          <a:prstGeom prst="rect">
            <a:avLst/>
          </a:prstGeom>
          <a:noFill/>
        </p:spPr>
        <p:txBody>
          <a:bodyPr wrap="square" lIns="0" tIns="0" rIns="0" bIns="0" rtlCol="0" anchor="ctr"/>
          <a:lstStyle/>
          <a:p>
            <a:pPr marL="0" indent="0" algn="ctr">
              <a:buNone/>
            </a:pPr>
            <a:r>
              <a:rPr lang="en-US" sz="800" b="1" dirty="0">
                <a:solidFill>
                  <a:srgbClr val="333333"/>
                </a:solidFill>
              </a:rPr>
              <a:t>主打功效</a:t>
            </a:r>
            <a:endParaRPr lang="en-US" sz="800" dirty="0"/>
          </a:p>
        </p:txBody>
      </p:sp>
      <p:sp>
        <p:nvSpPr>
          <p:cNvPr id="38" name="Text 36"/>
          <p:cNvSpPr/>
          <p:nvPr/>
        </p:nvSpPr>
        <p:spPr>
          <a:xfrm>
            <a:off x="1645920" y="2122932"/>
            <a:ext cx="1828800" cy="274320"/>
          </a:xfrm>
          <a:prstGeom prst="rect">
            <a:avLst/>
          </a:prstGeom>
          <a:noFill/>
        </p:spPr>
        <p:txBody>
          <a:bodyPr wrap="square" lIns="0" tIns="0" rIns="0" bIns="0" rtlCol="0" anchor="ctr"/>
          <a:lstStyle/>
          <a:p>
            <a:pPr marL="0" indent="0" algn="ctr">
              <a:buNone/>
            </a:pPr>
            <a:r>
              <a:rPr lang="en-US" sz="800" dirty="0">
                <a:solidFill>
                  <a:srgbClr val="C8102E"/>
                </a:solidFill>
              </a:rPr>
              <a:t>抗初老、弹嫩紧致</a:t>
            </a:r>
            <a:endParaRPr lang="en-US" sz="800" dirty="0"/>
          </a:p>
        </p:txBody>
      </p:sp>
      <p:sp>
        <p:nvSpPr>
          <p:cNvPr id="39" name="Text 37"/>
          <p:cNvSpPr/>
          <p:nvPr/>
        </p:nvSpPr>
        <p:spPr>
          <a:xfrm>
            <a:off x="3474720" y="2122932"/>
            <a:ext cx="1737360" cy="274320"/>
          </a:xfrm>
          <a:prstGeom prst="rect">
            <a:avLst/>
          </a:prstGeom>
          <a:noFill/>
        </p:spPr>
        <p:txBody>
          <a:bodyPr wrap="square" lIns="0" tIns="0" rIns="0" bIns="0" rtlCol="0" anchor="ctr"/>
          <a:lstStyle/>
          <a:p>
            <a:pPr marL="0" indent="0" algn="ctr">
              <a:buNone/>
            </a:pPr>
            <a:r>
              <a:rPr lang="en-US" sz="800" dirty="0">
                <a:solidFill>
                  <a:srgbClr val="666666"/>
                </a:solidFill>
              </a:rPr>
              <a:t>修护、抗皱、紧致</a:t>
            </a:r>
            <a:endParaRPr lang="en-US" sz="800" dirty="0"/>
          </a:p>
        </p:txBody>
      </p:sp>
      <p:sp>
        <p:nvSpPr>
          <p:cNvPr id="40" name="Text 38"/>
          <p:cNvSpPr/>
          <p:nvPr/>
        </p:nvSpPr>
        <p:spPr>
          <a:xfrm>
            <a:off x="5212080" y="2122932"/>
            <a:ext cx="1737360" cy="274320"/>
          </a:xfrm>
          <a:prstGeom prst="rect">
            <a:avLst/>
          </a:prstGeom>
          <a:noFill/>
        </p:spPr>
        <p:txBody>
          <a:bodyPr wrap="square" lIns="0" tIns="0" rIns="0" bIns="0" rtlCol="0" anchor="ctr"/>
          <a:lstStyle/>
          <a:p>
            <a:pPr marL="0" indent="0" algn="ctr">
              <a:buNone/>
            </a:pPr>
            <a:r>
              <a:rPr lang="en-US" sz="800" dirty="0">
                <a:solidFill>
                  <a:srgbClr val="666666"/>
                </a:solidFill>
              </a:rPr>
              <a:t>抗皱、紧致、保湿</a:t>
            </a:r>
            <a:endParaRPr lang="en-US" sz="800" dirty="0"/>
          </a:p>
        </p:txBody>
      </p:sp>
      <p:sp>
        <p:nvSpPr>
          <p:cNvPr id="41" name="Text 39"/>
          <p:cNvSpPr/>
          <p:nvPr/>
        </p:nvSpPr>
        <p:spPr>
          <a:xfrm>
            <a:off x="6949440" y="2122932"/>
            <a:ext cx="1737360" cy="274320"/>
          </a:xfrm>
          <a:prstGeom prst="rect">
            <a:avLst/>
          </a:prstGeom>
          <a:noFill/>
        </p:spPr>
        <p:txBody>
          <a:bodyPr wrap="square" lIns="0" tIns="0" rIns="0" bIns="0" rtlCol="0" anchor="ctr"/>
          <a:lstStyle/>
          <a:p>
            <a:pPr marL="0" indent="0" algn="ctr">
              <a:buNone/>
            </a:pPr>
            <a:r>
              <a:rPr lang="en-US" sz="800" dirty="0">
                <a:solidFill>
                  <a:srgbClr val="666666"/>
                </a:solidFill>
              </a:rPr>
              <a:t>保湿、抗皱、紧致</a:t>
            </a:r>
            <a:endParaRPr lang="en-US" sz="800" dirty="0"/>
          </a:p>
        </p:txBody>
      </p:sp>
      <p:sp>
        <p:nvSpPr>
          <p:cNvPr id="42" name="Shape 40"/>
          <p:cNvSpPr/>
          <p:nvPr/>
        </p:nvSpPr>
        <p:spPr>
          <a:xfrm>
            <a:off x="457200" y="2397252"/>
            <a:ext cx="8229600" cy="274320"/>
          </a:xfrm>
          <a:prstGeom prst="rect">
            <a:avLst/>
          </a:prstGeom>
          <a:solidFill>
            <a:srgbClr val="FFF0F0"/>
          </a:solidFill>
        </p:spPr>
      </p:sp>
      <p:sp>
        <p:nvSpPr>
          <p:cNvPr id="43" name="Shape 41"/>
          <p:cNvSpPr/>
          <p:nvPr/>
        </p:nvSpPr>
        <p:spPr>
          <a:xfrm>
            <a:off x="1645920" y="2397252"/>
            <a:ext cx="1828800" cy="274320"/>
          </a:xfrm>
          <a:prstGeom prst="rect">
            <a:avLst/>
          </a:prstGeom>
          <a:solidFill>
            <a:srgbClr val="FCEAEA">
              <a:alpha val="80000"/>
            </a:srgbClr>
          </a:solidFill>
        </p:spPr>
      </p:sp>
      <p:sp>
        <p:nvSpPr>
          <p:cNvPr id="44" name="Text 42"/>
          <p:cNvSpPr/>
          <p:nvPr/>
        </p:nvSpPr>
        <p:spPr>
          <a:xfrm>
            <a:off x="457200" y="2397252"/>
            <a:ext cx="1188720" cy="274320"/>
          </a:xfrm>
          <a:prstGeom prst="rect">
            <a:avLst/>
          </a:prstGeom>
          <a:noFill/>
        </p:spPr>
        <p:txBody>
          <a:bodyPr wrap="square" lIns="0" tIns="0" rIns="0" bIns="0" rtlCol="0" anchor="ctr"/>
          <a:lstStyle/>
          <a:p>
            <a:pPr marL="0" indent="0" algn="ctr">
              <a:buNone/>
            </a:pPr>
            <a:r>
              <a:rPr lang="en-US" sz="800" b="1" dirty="0">
                <a:solidFill>
                  <a:srgbClr val="333333"/>
                </a:solidFill>
              </a:rPr>
              <a:t>核心渠道</a:t>
            </a:r>
            <a:endParaRPr lang="en-US" sz="800" dirty="0"/>
          </a:p>
        </p:txBody>
      </p:sp>
      <p:sp>
        <p:nvSpPr>
          <p:cNvPr id="45" name="Text 43"/>
          <p:cNvSpPr/>
          <p:nvPr/>
        </p:nvSpPr>
        <p:spPr>
          <a:xfrm>
            <a:off x="1645920" y="2397252"/>
            <a:ext cx="1828800" cy="274320"/>
          </a:xfrm>
          <a:prstGeom prst="rect">
            <a:avLst/>
          </a:prstGeom>
          <a:noFill/>
        </p:spPr>
        <p:txBody>
          <a:bodyPr wrap="square" lIns="0" tIns="0" rIns="0" bIns="0" rtlCol="0" anchor="ctr"/>
          <a:lstStyle/>
          <a:p>
            <a:pPr marL="0" indent="0" algn="ctr">
              <a:buNone/>
            </a:pPr>
            <a:r>
              <a:rPr lang="en-US" sz="800" dirty="0">
                <a:solidFill>
                  <a:srgbClr val="C8102E"/>
                </a:solidFill>
              </a:rPr>
              <a:t>抖音自播为主</a:t>
            </a:r>
            <a:endParaRPr lang="en-US" sz="800" dirty="0"/>
          </a:p>
        </p:txBody>
      </p:sp>
      <p:sp>
        <p:nvSpPr>
          <p:cNvPr id="46" name="Text 44"/>
          <p:cNvSpPr/>
          <p:nvPr/>
        </p:nvSpPr>
        <p:spPr>
          <a:xfrm>
            <a:off x="3474720" y="2397252"/>
            <a:ext cx="1737360" cy="274320"/>
          </a:xfrm>
          <a:prstGeom prst="rect">
            <a:avLst/>
          </a:prstGeom>
          <a:noFill/>
        </p:spPr>
        <p:txBody>
          <a:bodyPr wrap="square" lIns="0" tIns="0" rIns="0" bIns="0" rtlCol="0" anchor="ctr"/>
          <a:lstStyle/>
          <a:p>
            <a:pPr marL="0" indent="0" algn="ctr">
              <a:buNone/>
            </a:pPr>
            <a:r>
              <a:rPr lang="en-US" sz="800" dirty="0">
                <a:solidFill>
                  <a:srgbClr val="666666"/>
                </a:solidFill>
              </a:rPr>
              <a:t>天猫+抖音</a:t>
            </a:r>
            <a:endParaRPr lang="en-US" sz="800" dirty="0"/>
          </a:p>
        </p:txBody>
      </p:sp>
      <p:sp>
        <p:nvSpPr>
          <p:cNvPr id="47" name="Text 45"/>
          <p:cNvSpPr/>
          <p:nvPr/>
        </p:nvSpPr>
        <p:spPr>
          <a:xfrm>
            <a:off x="5212080" y="2397252"/>
            <a:ext cx="1737360" cy="274320"/>
          </a:xfrm>
          <a:prstGeom prst="rect">
            <a:avLst/>
          </a:prstGeom>
          <a:noFill/>
        </p:spPr>
        <p:txBody>
          <a:bodyPr wrap="square" lIns="0" tIns="0" rIns="0" bIns="0" rtlCol="0" anchor="ctr"/>
          <a:lstStyle/>
          <a:p>
            <a:pPr marL="0" indent="0" algn="ctr">
              <a:buNone/>
            </a:pPr>
            <a:r>
              <a:rPr lang="en-US" sz="800" dirty="0">
                <a:solidFill>
                  <a:srgbClr val="666666"/>
                </a:solidFill>
              </a:rPr>
              <a:t>天猫为主</a:t>
            </a:r>
            <a:endParaRPr lang="en-US" sz="800" dirty="0"/>
          </a:p>
        </p:txBody>
      </p:sp>
      <p:sp>
        <p:nvSpPr>
          <p:cNvPr id="48" name="Text 46"/>
          <p:cNvSpPr/>
          <p:nvPr/>
        </p:nvSpPr>
        <p:spPr>
          <a:xfrm>
            <a:off x="6949440" y="2397252"/>
            <a:ext cx="1737360" cy="274320"/>
          </a:xfrm>
          <a:prstGeom prst="rect">
            <a:avLst/>
          </a:prstGeom>
          <a:noFill/>
        </p:spPr>
        <p:txBody>
          <a:bodyPr wrap="square" lIns="0" tIns="0" rIns="0" bIns="0" rtlCol="0" anchor="ctr"/>
          <a:lstStyle/>
          <a:p>
            <a:pPr marL="0" indent="0" algn="ctr">
              <a:buNone/>
            </a:pPr>
            <a:r>
              <a:rPr lang="en-US" sz="800" dirty="0">
                <a:solidFill>
                  <a:srgbClr val="666666"/>
                </a:solidFill>
              </a:rPr>
              <a:t>抖音+天猫</a:t>
            </a:r>
            <a:endParaRPr lang="en-US" sz="800" dirty="0"/>
          </a:p>
        </p:txBody>
      </p:sp>
      <p:sp>
        <p:nvSpPr>
          <p:cNvPr id="49" name="Shape 47"/>
          <p:cNvSpPr/>
          <p:nvPr/>
        </p:nvSpPr>
        <p:spPr>
          <a:xfrm>
            <a:off x="457200" y="2671572"/>
            <a:ext cx="8229600" cy="274320"/>
          </a:xfrm>
          <a:prstGeom prst="rect">
            <a:avLst/>
          </a:prstGeom>
          <a:solidFill>
            <a:srgbClr val="FFFFFF"/>
          </a:solidFill>
        </p:spPr>
      </p:sp>
      <p:sp>
        <p:nvSpPr>
          <p:cNvPr id="50" name="Shape 48"/>
          <p:cNvSpPr/>
          <p:nvPr/>
        </p:nvSpPr>
        <p:spPr>
          <a:xfrm>
            <a:off x="1645920" y="2671572"/>
            <a:ext cx="1828800" cy="274320"/>
          </a:xfrm>
          <a:prstGeom prst="rect">
            <a:avLst/>
          </a:prstGeom>
          <a:solidFill>
            <a:srgbClr val="FCEAEA">
              <a:alpha val="80000"/>
            </a:srgbClr>
          </a:solidFill>
        </p:spPr>
      </p:sp>
      <p:sp>
        <p:nvSpPr>
          <p:cNvPr id="51" name="Text 49"/>
          <p:cNvSpPr/>
          <p:nvPr/>
        </p:nvSpPr>
        <p:spPr>
          <a:xfrm>
            <a:off x="457200" y="2671572"/>
            <a:ext cx="1188720" cy="274320"/>
          </a:xfrm>
          <a:prstGeom prst="rect">
            <a:avLst/>
          </a:prstGeom>
          <a:noFill/>
        </p:spPr>
        <p:txBody>
          <a:bodyPr wrap="square" lIns="0" tIns="0" rIns="0" bIns="0" rtlCol="0" anchor="ctr"/>
          <a:lstStyle/>
          <a:p>
            <a:pPr marL="0" indent="0" algn="ctr">
              <a:buNone/>
            </a:pPr>
            <a:r>
              <a:rPr lang="en-US" sz="800" b="1" dirty="0">
                <a:solidFill>
                  <a:srgbClr val="333333"/>
                </a:solidFill>
              </a:rPr>
              <a:t>品牌背书</a:t>
            </a:r>
            <a:endParaRPr lang="en-US" sz="800" dirty="0"/>
          </a:p>
        </p:txBody>
      </p:sp>
      <p:sp>
        <p:nvSpPr>
          <p:cNvPr id="52" name="Text 50"/>
          <p:cNvSpPr/>
          <p:nvPr/>
        </p:nvSpPr>
        <p:spPr>
          <a:xfrm>
            <a:off x="1645920" y="2671572"/>
            <a:ext cx="1828800" cy="274320"/>
          </a:xfrm>
          <a:prstGeom prst="rect">
            <a:avLst/>
          </a:prstGeom>
          <a:noFill/>
        </p:spPr>
        <p:txBody>
          <a:bodyPr wrap="square" lIns="0" tIns="0" rIns="0" bIns="0" rtlCol="0" anchor="ctr"/>
          <a:lstStyle/>
          <a:p>
            <a:pPr marL="0" indent="0" algn="ctr">
              <a:buNone/>
            </a:pPr>
            <a:r>
              <a:rPr lang="en-US" sz="800" dirty="0">
                <a:solidFill>
                  <a:srgbClr val="C8102E"/>
                </a:solidFill>
              </a:rPr>
              <a:t>环六肽-9自研</a:t>
            </a:r>
            <a:endParaRPr lang="en-US" sz="800" dirty="0"/>
          </a:p>
        </p:txBody>
      </p:sp>
      <p:sp>
        <p:nvSpPr>
          <p:cNvPr id="53" name="Text 51"/>
          <p:cNvSpPr/>
          <p:nvPr/>
        </p:nvSpPr>
        <p:spPr>
          <a:xfrm>
            <a:off x="3474720" y="2671572"/>
            <a:ext cx="1737360" cy="274320"/>
          </a:xfrm>
          <a:prstGeom prst="rect">
            <a:avLst/>
          </a:prstGeom>
          <a:noFill/>
        </p:spPr>
        <p:txBody>
          <a:bodyPr wrap="square" lIns="0" tIns="0" rIns="0" bIns="0" rtlCol="0" anchor="ctr"/>
          <a:lstStyle/>
          <a:p>
            <a:pPr marL="0" indent="0" algn="ctr">
              <a:buNone/>
            </a:pPr>
            <a:r>
              <a:rPr lang="en-US" sz="800" dirty="0">
                <a:solidFill>
                  <a:srgbClr val="666666"/>
                </a:solidFill>
              </a:rPr>
              <a:t>IFSCC国际大奖</a:t>
            </a:r>
            <a:endParaRPr lang="en-US" sz="800" dirty="0"/>
          </a:p>
        </p:txBody>
      </p:sp>
      <p:sp>
        <p:nvSpPr>
          <p:cNvPr id="54" name="Text 52"/>
          <p:cNvSpPr/>
          <p:nvPr/>
        </p:nvSpPr>
        <p:spPr>
          <a:xfrm>
            <a:off x="5212080" y="2671572"/>
            <a:ext cx="1737360" cy="274320"/>
          </a:xfrm>
          <a:prstGeom prst="rect">
            <a:avLst/>
          </a:prstGeom>
          <a:noFill/>
        </p:spPr>
        <p:txBody>
          <a:bodyPr wrap="square" lIns="0" tIns="0" rIns="0" bIns="0" rtlCol="0" anchor="ctr"/>
          <a:lstStyle/>
          <a:p>
            <a:pPr marL="0" indent="0" algn="ctr">
              <a:buNone/>
            </a:pPr>
            <a:r>
              <a:rPr lang="en-US" sz="800" dirty="0">
                <a:solidFill>
                  <a:srgbClr val="666666"/>
                </a:solidFill>
              </a:rPr>
              <a:t>A醇专业功效</a:t>
            </a:r>
            <a:endParaRPr lang="en-US" sz="800" dirty="0"/>
          </a:p>
        </p:txBody>
      </p:sp>
      <p:sp>
        <p:nvSpPr>
          <p:cNvPr id="55" name="Text 53"/>
          <p:cNvSpPr/>
          <p:nvPr/>
        </p:nvSpPr>
        <p:spPr>
          <a:xfrm>
            <a:off x="6949440" y="2671572"/>
            <a:ext cx="1737360" cy="274320"/>
          </a:xfrm>
          <a:prstGeom prst="rect">
            <a:avLst/>
          </a:prstGeom>
          <a:noFill/>
        </p:spPr>
        <p:txBody>
          <a:bodyPr wrap="square" lIns="0" tIns="0" rIns="0" bIns="0" rtlCol="0" anchor="ctr"/>
          <a:lstStyle/>
          <a:p>
            <a:pPr marL="0" indent="0" algn="ctr">
              <a:buNone/>
            </a:pPr>
            <a:r>
              <a:rPr lang="en-US" sz="800" dirty="0">
                <a:solidFill>
                  <a:srgbClr val="666666"/>
                </a:solidFill>
              </a:rPr>
              <a:t>百年国货品牌</a:t>
            </a:r>
            <a:endParaRPr lang="en-US" sz="800" dirty="0"/>
          </a:p>
        </p:txBody>
      </p:sp>
      <p:sp>
        <p:nvSpPr>
          <p:cNvPr id="56" name="Shape 54"/>
          <p:cNvSpPr/>
          <p:nvPr/>
        </p:nvSpPr>
        <p:spPr>
          <a:xfrm>
            <a:off x="457200" y="2945892"/>
            <a:ext cx="8229600" cy="274320"/>
          </a:xfrm>
          <a:prstGeom prst="rect">
            <a:avLst/>
          </a:prstGeom>
          <a:solidFill>
            <a:srgbClr val="FFF0F0"/>
          </a:solidFill>
        </p:spPr>
      </p:sp>
      <p:sp>
        <p:nvSpPr>
          <p:cNvPr id="57" name="Shape 55"/>
          <p:cNvSpPr/>
          <p:nvPr/>
        </p:nvSpPr>
        <p:spPr>
          <a:xfrm>
            <a:off x="1645920" y="2945892"/>
            <a:ext cx="1828800" cy="274320"/>
          </a:xfrm>
          <a:prstGeom prst="rect">
            <a:avLst/>
          </a:prstGeom>
          <a:solidFill>
            <a:srgbClr val="FCEAEA">
              <a:alpha val="80000"/>
            </a:srgbClr>
          </a:solidFill>
        </p:spPr>
      </p:sp>
      <p:sp>
        <p:nvSpPr>
          <p:cNvPr id="58" name="Text 56"/>
          <p:cNvSpPr/>
          <p:nvPr/>
        </p:nvSpPr>
        <p:spPr>
          <a:xfrm>
            <a:off x="457200" y="2945892"/>
            <a:ext cx="1188720" cy="274320"/>
          </a:xfrm>
          <a:prstGeom prst="rect">
            <a:avLst/>
          </a:prstGeom>
          <a:noFill/>
        </p:spPr>
        <p:txBody>
          <a:bodyPr wrap="square" lIns="0" tIns="0" rIns="0" bIns="0" rtlCol="0" anchor="ctr"/>
          <a:lstStyle/>
          <a:p>
            <a:pPr marL="0" indent="0" algn="ctr">
              <a:buNone/>
            </a:pPr>
            <a:r>
              <a:rPr lang="en-US" sz="800" b="1" dirty="0">
                <a:solidFill>
                  <a:srgbClr val="333333"/>
                </a:solidFill>
              </a:rPr>
              <a:t>核心定位</a:t>
            </a:r>
            <a:endParaRPr lang="en-US" sz="800" dirty="0"/>
          </a:p>
        </p:txBody>
      </p:sp>
      <p:sp>
        <p:nvSpPr>
          <p:cNvPr id="59" name="Text 57"/>
          <p:cNvSpPr/>
          <p:nvPr/>
        </p:nvSpPr>
        <p:spPr>
          <a:xfrm>
            <a:off x="1645920" y="2945892"/>
            <a:ext cx="1828800" cy="274320"/>
          </a:xfrm>
          <a:prstGeom prst="rect">
            <a:avLst/>
          </a:prstGeom>
          <a:noFill/>
        </p:spPr>
        <p:txBody>
          <a:bodyPr wrap="square" lIns="0" tIns="0" rIns="0" bIns="0" rtlCol="0" anchor="ctr"/>
          <a:lstStyle/>
          <a:p>
            <a:pPr marL="0" indent="0" algn="ctr">
              <a:buNone/>
            </a:pPr>
            <a:r>
              <a:rPr lang="en-US" sz="800" dirty="0">
                <a:solidFill>
                  <a:srgbClr val="C8102E"/>
                </a:solidFill>
              </a:rPr>
              <a:t>极致性价比轻抗老</a:t>
            </a:r>
            <a:endParaRPr lang="en-US" sz="800" dirty="0"/>
          </a:p>
        </p:txBody>
      </p:sp>
      <p:sp>
        <p:nvSpPr>
          <p:cNvPr id="60" name="Text 58"/>
          <p:cNvSpPr/>
          <p:nvPr/>
        </p:nvSpPr>
        <p:spPr>
          <a:xfrm>
            <a:off x="3474720" y="2945892"/>
            <a:ext cx="1737360" cy="274320"/>
          </a:xfrm>
          <a:prstGeom prst="rect">
            <a:avLst/>
          </a:prstGeom>
          <a:noFill/>
        </p:spPr>
        <p:txBody>
          <a:bodyPr wrap="square" lIns="0" tIns="0" rIns="0" bIns="0" rtlCol="0" anchor="ctr"/>
          <a:lstStyle/>
          <a:p>
            <a:pPr marL="0" indent="0" algn="ctr">
              <a:buNone/>
            </a:pPr>
            <a:r>
              <a:rPr lang="en-US" sz="800" dirty="0">
                <a:solidFill>
                  <a:srgbClr val="666666"/>
                </a:solidFill>
              </a:rPr>
              <a:t>中端胶原专业线</a:t>
            </a:r>
            <a:endParaRPr lang="en-US" sz="800" dirty="0"/>
          </a:p>
        </p:txBody>
      </p:sp>
      <p:sp>
        <p:nvSpPr>
          <p:cNvPr id="61" name="Text 59"/>
          <p:cNvSpPr/>
          <p:nvPr/>
        </p:nvSpPr>
        <p:spPr>
          <a:xfrm>
            <a:off x="5212080" y="2945892"/>
            <a:ext cx="1737360" cy="274320"/>
          </a:xfrm>
          <a:prstGeom prst="rect">
            <a:avLst/>
          </a:prstGeom>
          <a:noFill/>
        </p:spPr>
        <p:txBody>
          <a:bodyPr wrap="square" lIns="0" tIns="0" rIns="0" bIns="0" rtlCol="0" anchor="ctr"/>
          <a:lstStyle/>
          <a:p>
            <a:pPr marL="0" indent="0" algn="ctr">
              <a:buNone/>
            </a:pPr>
            <a:r>
              <a:rPr lang="en-US" sz="800" dirty="0">
                <a:solidFill>
                  <a:srgbClr val="666666"/>
                </a:solidFill>
              </a:rPr>
              <a:t>专业功效尝鲜款</a:t>
            </a:r>
            <a:endParaRPr lang="en-US" sz="800" dirty="0"/>
          </a:p>
        </p:txBody>
      </p:sp>
      <p:sp>
        <p:nvSpPr>
          <p:cNvPr id="62" name="Text 60"/>
          <p:cNvSpPr/>
          <p:nvPr/>
        </p:nvSpPr>
        <p:spPr>
          <a:xfrm>
            <a:off x="6949440" y="2945892"/>
            <a:ext cx="1737360" cy="274320"/>
          </a:xfrm>
          <a:prstGeom prst="rect">
            <a:avLst/>
          </a:prstGeom>
          <a:noFill/>
        </p:spPr>
        <p:txBody>
          <a:bodyPr wrap="square" lIns="0" tIns="0" rIns="0" bIns="0" rtlCol="0" anchor="ctr"/>
          <a:lstStyle/>
          <a:p>
            <a:pPr marL="0" indent="0" algn="ctr">
              <a:buNone/>
            </a:pPr>
            <a:r>
              <a:rPr lang="en-US" sz="800" dirty="0">
                <a:solidFill>
                  <a:srgbClr val="666666"/>
                </a:solidFill>
              </a:rPr>
              <a:t>大众多肽平替</a:t>
            </a:r>
            <a:endParaRPr lang="en-US" sz="800" dirty="0"/>
          </a:p>
        </p:txBody>
      </p:sp>
      <p:sp>
        <p:nvSpPr>
          <p:cNvPr id="63" name="Shape 61"/>
          <p:cNvSpPr/>
          <p:nvPr/>
        </p:nvSpPr>
        <p:spPr>
          <a:xfrm>
            <a:off x="457200" y="3220212"/>
            <a:ext cx="8229600" cy="274320"/>
          </a:xfrm>
          <a:prstGeom prst="rect">
            <a:avLst/>
          </a:prstGeom>
          <a:solidFill>
            <a:srgbClr val="FFFFFF"/>
          </a:solidFill>
        </p:spPr>
      </p:sp>
      <p:sp>
        <p:nvSpPr>
          <p:cNvPr id="64" name="Shape 62"/>
          <p:cNvSpPr/>
          <p:nvPr/>
        </p:nvSpPr>
        <p:spPr>
          <a:xfrm>
            <a:off x="1645920" y="3220212"/>
            <a:ext cx="1828800" cy="274320"/>
          </a:xfrm>
          <a:prstGeom prst="rect">
            <a:avLst/>
          </a:prstGeom>
          <a:solidFill>
            <a:srgbClr val="FCEAEA">
              <a:alpha val="80000"/>
            </a:srgbClr>
          </a:solidFill>
        </p:spPr>
      </p:sp>
      <p:sp>
        <p:nvSpPr>
          <p:cNvPr id="65" name="Text 63"/>
          <p:cNvSpPr/>
          <p:nvPr/>
        </p:nvSpPr>
        <p:spPr>
          <a:xfrm>
            <a:off x="457200" y="3220212"/>
            <a:ext cx="1188720" cy="274320"/>
          </a:xfrm>
          <a:prstGeom prst="rect">
            <a:avLst/>
          </a:prstGeom>
          <a:noFill/>
        </p:spPr>
        <p:txBody>
          <a:bodyPr wrap="square" lIns="0" tIns="0" rIns="0" bIns="0" rtlCol="0" anchor="ctr"/>
          <a:lstStyle/>
          <a:p>
            <a:pPr marL="0" indent="0" algn="ctr">
              <a:buNone/>
            </a:pPr>
            <a:r>
              <a:rPr lang="en-US" sz="800" b="1" dirty="0">
                <a:solidFill>
                  <a:srgbClr val="333333"/>
                </a:solidFill>
              </a:rPr>
              <a:t>价格竞争力</a:t>
            </a:r>
            <a:endParaRPr lang="en-US" sz="800" dirty="0"/>
          </a:p>
        </p:txBody>
      </p:sp>
      <p:sp>
        <p:nvSpPr>
          <p:cNvPr id="66" name="Text 64"/>
          <p:cNvSpPr/>
          <p:nvPr/>
        </p:nvSpPr>
        <p:spPr>
          <a:xfrm>
            <a:off x="1645920" y="3220212"/>
            <a:ext cx="1828800" cy="274320"/>
          </a:xfrm>
          <a:prstGeom prst="rect">
            <a:avLst/>
          </a:prstGeom>
          <a:noFill/>
        </p:spPr>
        <p:txBody>
          <a:bodyPr wrap="square" lIns="0" tIns="0" rIns="0" bIns="0" rtlCol="0" anchor="ctr"/>
          <a:lstStyle/>
          <a:p>
            <a:pPr marL="0" indent="0" algn="ctr">
              <a:buNone/>
            </a:pPr>
            <a:r>
              <a:rPr lang="en-US" sz="800" b="1" dirty="0">
                <a:solidFill>
                  <a:srgbClr val="C8102E"/>
                </a:solidFill>
              </a:rPr>
              <a:t>★★★★★</a:t>
            </a:r>
            <a:endParaRPr lang="en-US" sz="800" dirty="0"/>
          </a:p>
        </p:txBody>
      </p:sp>
      <p:sp>
        <p:nvSpPr>
          <p:cNvPr id="67" name="Text 65"/>
          <p:cNvSpPr/>
          <p:nvPr/>
        </p:nvSpPr>
        <p:spPr>
          <a:xfrm>
            <a:off x="3474720" y="3220212"/>
            <a:ext cx="1737360" cy="274320"/>
          </a:xfrm>
          <a:prstGeom prst="rect">
            <a:avLst/>
          </a:prstGeom>
          <a:noFill/>
        </p:spPr>
        <p:txBody>
          <a:bodyPr wrap="square" lIns="0" tIns="0" rIns="0" bIns="0" rtlCol="0" anchor="ctr"/>
          <a:lstStyle/>
          <a:p>
            <a:pPr marL="0" indent="0" algn="ctr">
              <a:buNone/>
            </a:pPr>
            <a:r>
              <a:rPr lang="en-US" sz="800" dirty="0">
                <a:solidFill>
                  <a:srgbClr val="666666"/>
                </a:solidFill>
              </a:rPr>
              <a:t>★★</a:t>
            </a:r>
            <a:endParaRPr lang="en-US" sz="800" dirty="0"/>
          </a:p>
        </p:txBody>
      </p:sp>
      <p:sp>
        <p:nvSpPr>
          <p:cNvPr id="68" name="Text 66"/>
          <p:cNvSpPr/>
          <p:nvPr/>
        </p:nvSpPr>
        <p:spPr>
          <a:xfrm>
            <a:off x="5212080" y="3220212"/>
            <a:ext cx="1737360" cy="274320"/>
          </a:xfrm>
          <a:prstGeom prst="rect">
            <a:avLst/>
          </a:prstGeom>
          <a:noFill/>
        </p:spPr>
        <p:txBody>
          <a:bodyPr wrap="square" lIns="0" tIns="0" rIns="0" bIns="0" rtlCol="0" anchor="ctr"/>
          <a:lstStyle/>
          <a:p>
            <a:pPr marL="0" indent="0" algn="ctr">
              <a:buNone/>
            </a:pPr>
            <a:r>
              <a:rPr lang="en-US" sz="800" dirty="0">
                <a:solidFill>
                  <a:srgbClr val="666666"/>
                </a:solidFill>
              </a:rPr>
              <a:t>★</a:t>
            </a:r>
            <a:endParaRPr lang="en-US" sz="800" dirty="0"/>
          </a:p>
        </p:txBody>
      </p:sp>
      <p:sp>
        <p:nvSpPr>
          <p:cNvPr id="69" name="Text 67"/>
          <p:cNvSpPr/>
          <p:nvPr/>
        </p:nvSpPr>
        <p:spPr>
          <a:xfrm>
            <a:off x="6949440" y="3220212"/>
            <a:ext cx="1737360" cy="274320"/>
          </a:xfrm>
          <a:prstGeom prst="rect">
            <a:avLst/>
          </a:prstGeom>
          <a:noFill/>
        </p:spPr>
        <p:txBody>
          <a:bodyPr wrap="square" lIns="0" tIns="0" rIns="0" bIns="0" rtlCol="0" anchor="ctr"/>
          <a:lstStyle/>
          <a:p>
            <a:pPr marL="0" indent="0" algn="ctr">
              <a:buNone/>
            </a:pPr>
            <a:r>
              <a:rPr lang="en-US" sz="800" dirty="0">
                <a:solidFill>
                  <a:srgbClr val="666666"/>
                </a:solidFill>
              </a:rPr>
              <a:t>★★★</a:t>
            </a:r>
            <a:endParaRPr lang="en-US" sz="800" dirty="0"/>
          </a:p>
        </p:txBody>
      </p:sp>
      <p:sp>
        <p:nvSpPr>
          <p:cNvPr id="70" name="Shape 68"/>
          <p:cNvSpPr/>
          <p:nvPr/>
        </p:nvSpPr>
        <p:spPr>
          <a:xfrm>
            <a:off x="457200" y="3494532"/>
            <a:ext cx="8229600" cy="274320"/>
          </a:xfrm>
          <a:prstGeom prst="rect">
            <a:avLst/>
          </a:prstGeom>
          <a:solidFill>
            <a:srgbClr val="FFF0F0"/>
          </a:solidFill>
        </p:spPr>
      </p:sp>
      <p:sp>
        <p:nvSpPr>
          <p:cNvPr id="71" name="Shape 69"/>
          <p:cNvSpPr/>
          <p:nvPr/>
        </p:nvSpPr>
        <p:spPr>
          <a:xfrm>
            <a:off x="1645920" y="3494532"/>
            <a:ext cx="1828800" cy="274320"/>
          </a:xfrm>
          <a:prstGeom prst="rect">
            <a:avLst/>
          </a:prstGeom>
          <a:solidFill>
            <a:srgbClr val="FCEAEA">
              <a:alpha val="80000"/>
            </a:srgbClr>
          </a:solidFill>
        </p:spPr>
      </p:sp>
      <p:sp>
        <p:nvSpPr>
          <p:cNvPr id="72" name="Text 70"/>
          <p:cNvSpPr/>
          <p:nvPr/>
        </p:nvSpPr>
        <p:spPr>
          <a:xfrm>
            <a:off x="457200" y="3494532"/>
            <a:ext cx="1188720" cy="274320"/>
          </a:xfrm>
          <a:prstGeom prst="rect">
            <a:avLst/>
          </a:prstGeom>
          <a:noFill/>
        </p:spPr>
        <p:txBody>
          <a:bodyPr wrap="square" lIns="0" tIns="0" rIns="0" bIns="0" rtlCol="0" anchor="ctr"/>
          <a:lstStyle/>
          <a:p>
            <a:pPr marL="0" indent="0" algn="ctr">
              <a:buNone/>
            </a:pPr>
            <a:r>
              <a:rPr lang="en-US" sz="800" b="1" dirty="0">
                <a:solidFill>
                  <a:srgbClr val="333333"/>
                </a:solidFill>
              </a:rPr>
              <a:t>成分壁垒</a:t>
            </a:r>
            <a:endParaRPr lang="en-US" sz="800" dirty="0"/>
          </a:p>
        </p:txBody>
      </p:sp>
      <p:sp>
        <p:nvSpPr>
          <p:cNvPr id="73" name="Text 71"/>
          <p:cNvSpPr/>
          <p:nvPr/>
        </p:nvSpPr>
        <p:spPr>
          <a:xfrm>
            <a:off x="1645920" y="3494532"/>
            <a:ext cx="1828800" cy="274320"/>
          </a:xfrm>
          <a:prstGeom prst="rect">
            <a:avLst/>
          </a:prstGeom>
          <a:noFill/>
        </p:spPr>
        <p:txBody>
          <a:bodyPr wrap="square" lIns="0" tIns="0" rIns="0" bIns="0" rtlCol="0" anchor="ctr"/>
          <a:lstStyle/>
          <a:p>
            <a:pPr marL="0" indent="0" algn="ctr">
              <a:buNone/>
            </a:pPr>
            <a:r>
              <a:rPr lang="en-US" sz="800" dirty="0">
                <a:solidFill>
                  <a:srgbClr val="C8102E"/>
                </a:solidFill>
              </a:rPr>
              <a:t>★★★</a:t>
            </a:r>
            <a:endParaRPr lang="en-US" sz="800" dirty="0"/>
          </a:p>
        </p:txBody>
      </p:sp>
      <p:sp>
        <p:nvSpPr>
          <p:cNvPr id="74" name="Text 72"/>
          <p:cNvSpPr/>
          <p:nvPr/>
        </p:nvSpPr>
        <p:spPr>
          <a:xfrm>
            <a:off x="3474720" y="3494532"/>
            <a:ext cx="1737360" cy="274320"/>
          </a:xfrm>
          <a:prstGeom prst="rect">
            <a:avLst/>
          </a:prstGeom>
          <a:noFill/>
        </p:spPr>
        <p:txBody>
          <a:bodyPr wrap="square" lIns="0" tIns="0" rIns="0" bIns="0" rtlCol="0" anchor="ctr"/>
          <a:lstStyle/>
          <a:p>
            <a:pPr marL="0" indent="0" algn="ctr">
              <a:buNone/>
            </a:pPr>
            <a:r>
              <a:rPr lang="en-US" sz="800" dirty="0">
                <a:solidFill>
                  <a:srgbClr val="666666"/>
                </a:solidFill>
              </a:rPr>
              <a:t>★★★★★</a:t>
            </a:r>
            <a:endParaRPr lang="en-US" sz="800" dirty="0"/>
          </a:p>
        </p:txBody>
      </p:sp>
      <p:sp>
        <p:nvSpPr>
          <p:cNvPr id="75" name="Text 73"/>
          <p:cNvSpPr/>
          <p:nvPr/>
        </p:nvSpPr>
        <p:spPr>
          <a:xfrm>
            <a:off x="5212080" y="3494532"/>
            <a:ext cx="1737360" cy="274320"/>
          </a:xfrm>
          <a:prstGeom prst="rect">
            <a:avLst/>
          </a:prstGeom>
          <a:noFill/>
        </p:spPr>
        <p:txBody>
          <a:bodyPr wrap="square" lIns="0" tIns="0" rIns="0" bIns="0" rtlCol="0" anchor="ctr"/>
          <a:lstStyle/>
          <a:p>
            <a:pPr marL="0" indent="0" algn="ctr">
              <a:buNone/>
            </a:pPr>
            <a:r>
              <a:rPr lang="en-US" sz="800" dirty="0">
                <a:solidFill>
                  <a:srgbClr val="666666"/>
                </a:solidFill>
              </a:rPr>
              <a:t>★★★★</a:t>
            </a:r>
            <a:endParaRPr lang="en-US" sz="800" dirty="0"/>
          </a:p>
        </p:txBody>
      </p:sp>
      <p:sp>
        <p:nvSpPr>
          <p:cNvPr id="76" name="Text 74"/>
          <p:cNvSpPr/>
          <p:nvPr/>
        </p:nvSpPr>
        <p:spPr>
          <a:xfrm>
            <a:off x="6949440" y="3494532"/>
            <a:ext cx="1737360" cy="274320"/>
          </a:xfrm>
          <a:prstGeom prst="rect">
            <a:avLst/>
          </a:prstGeom>
          <a:noFill/>
        </p:spPr>
        <p:txBody>
          <a:bodyPr wrap="square" lIns="0" tIns="0" rIns="0" bIns="0" rtlCol="0" anchor="ctr"/>
          <a:lstStyle/>
          <a:p>
            <a:pPr marL="0" indent="0" algn="ctr">
              <a:buNone/>
            </a:pPr>
            <a:r>
              <a:rPr lang="en-US" sz="800" dirty="0">
                <a:solidFill>
                  <a:srgbClr val="666666"/>
                </a:solidFill>
              </a:rPr>
              <a:t>★★★</a:t>
            </a:r>
            <a:endParaRPr lang="en-US" sz="800" dirty="0"/>
          </a:p>
        </p:txBody>
      </p:sp>
      <p:sp>
        <p:nvSpPr>
          <p:cNvPr id="77" name="Shape 75"/>
          <p:cNvSpPr/>
          <p:nvPr/>
        </p:nvSpPr>
        <p:spPr>
          <a:xfrm>
            <a:off x="457200" y="3768852"/>
            <a:ext cx="8229600" cy="274320"/>
          </a:xfrm>
          <a:prstGeom prst="rect">
            <a:avLst/>
          </a:prstGeom>
          <a:solidFill>
            <a:srgbClr val="FFFFFF"/>
          </a:solidFill>
        </p:spPr>
      </p:sp>
      <p:sp>
        <p:nvSpPr>
          <p:cNvPr id="78" name="Shape 76"/>
          <p:cNvSpPr/>
          <p:nvPr/>
        </p:nvSpPr>
        <p:spPr>
          <a:xfrm>
            <a:off x="1645920" y="3768852"/>
            <a:ext cx="1828800" cy="274320"/>
          </a:xfrm>
          <a:prstGeom prst="rect">
            <a:avLst/>
          </a:prstGeom>
          <a:solidFill>
            <a:srgbClr val="FCEAEA">
              <a:alpha val="80000"/>
            </a:srgbClr>
          </a:solidFill>
        </p:spPr>
      </p:sp>
      <p:sp>
        <p:nvSpPr>
          <p:cNvPr id="79" name="Text 77"/>
          <p:cNvSpPr/>
          <p:nvPr/>
        </p:nvSpPr>
        <p:spPr>
          <a:xfrm>
            <a:off x="457200" y="3768852"/>
            <a:ext cx="1188720" cy="274320"/>
          </a:xfrm>
          <a:prstGeom prst="rect">
            <a:avLst/>
          </a:prstGeom>
          <a:noFill/>
        </p:spPr>
        <p:txBody>
          <a:bodyPr wrap="square" lIns="0" tIns="0" rIns="0" bIns="0" rtlCol="0" anchor="ctr"/>
          <a:lstStyle/>
          <a:p>
            <a:pPr marL="0" indent="0" algn="ctr">
              <a:buNone/>
            </a:pPr>
            <a:r>
              <a:rPr lang="en-US" sz="800" b="1" dirty="0">
                <a:solidFill>
                  <a:srgbClr val="333333"/>
                </a:solidFill>
              </a:rPr>
              <a:t>决策门槛</a:t>
            </a:r>
            <a:endParaRPr lang="en-US" sz="800" dirty="0"/>
          </a:p>
        </p:txBody>
      </p:sp>
      <p:sp>
        <p:nvSpPr>
          <p:cNvPr id="80" name="Text 78"/>
          <p:cNvSpPr/>
          <p:nvPr/>
        </p:nvSpPr>
        <p:spPr>
          <a:xfrm>
            <a:off x="1645920" y="3768852"/>
            <a:ext cx="1828800" cy="274320"/>
          </a:xfrm>
          <a:prstGeom prst="rect">
            <a:avLst/>
          </a:prstGeom>
          <a:noFill/>
        </p:spPr>
        <p:txBody>
          <a:bodyPr wrap="square" lIns="0" tIns="0" rIns="0" bIns="0" rtlCol="0" anchor="ctr"/>
          <a:lstStyle/>
          <a:p>
            <a:pPr marL="0" indent="0" algn="ctr">
              <a:buNone/>
            </a:pPr>
            <a:r>
              <a:rPr lang="en-US" sz="800" dirty="0">
                <a:solidFill>
                  <a:srgbClr val="C8102E"/>
                </a:solidFill>
              </a:rPr>
              <a:t>极低（易尝试）</a:t>
            </a:r>
            <a:endParaRPr lang="en-US" sz="800" dirty="0"/>
          </a:p>
        </p:txBody>
      </p:sp>
      <p:sp>
        <p:nvSpPr>
          <p:cNvPr id="81" name="Text 79"/>
          <p:cNvSpPr/>
          <p:nvPr/>
        </p:nvSpPr>
        <p:spPr>
          <a:xfrm>
            <a:off x="3474720" y="3768852"/>
            <a:ext cx="1737360" cy="274320"/>
          </a:xfrm>
          <a:prstGeom prst="rect">
            <a:avLst/>
          </a:prstGeom>
          <a:noFill/>
        </p:spPr>
        <p:txBody>
          <a:bodyPr wrap="square" lIns="0" tIns="0" rIns="0" bIns="0" rtlCol="0" anchor="ctr"/>
          <a:lstStyle/>
          <a:p>
            <a:pPr marL="0" indent="0" algn="ctr">
              <a:buNone/>
            </a:pPr>
            <a:r>
              <a:rPr lang="en-US" sz="800" dirty="0">
                <a:solidFill>
                  <a:srgbClr val="666666"/>
                </a:solidFill>
              </a:rPr>
              <a:t>中高（需信任）</a:t>
            </a:r>
            <a:endParaRPr lang="en-US" sz="800" dirty="0"/>
          </a:p>
        </p:txBody>
      </p:sp>
      <p:sp>
        <p:nvSpPr>
          <p:cNvPr id="82" name="Text 80"/>
          <p:cNvSpPr/>
          <p:nvPr/>
        </p:nvSpPr>
        <p:spPr>
          <a:xfrm>
            <a:off x="5212080" y="3768852"/>
            <a:ext cx="1737360" cy="274320"/>
          </a:xfrm>
          <a:prstGeom prst="rect">
            <a:avLst/>
          </a:prstGeom>
          <a:noFill/>
        </p:spPr>
        <p:txBody>
          <a:bodyPr wrap="square" lIns="0" tIns="0" rIns="0" bIns="0" rtlCol="0" anchor="ctr"/>
          <a:lstStyle/>
          <a:p>
            <a:pPr marL="0" indent="0" algn="ctr">
              <a:buNone/>
            </a:pPr>
            <a:r>
              <a:rPr lang="en-US" sz="800" dirty="0">
                <a:solidFill>
                  <a:srgbClr val="666666"/>
                </a:solidFill>
              </a:rPr>
              <a:t>高（接受风险）</a:t>
            </a:r>
            <a:endParaRPr lang="en-US" sz="800" dirty="0"/>
          </a:p>
        </p:txBody>
      </p:sp>
      <p:sp>
        <p:nvSpPr>
          <p:cNvPr id="83" name="Text 81"/>
          <p:cNvSpPr/>
          <p:nvPr/>
        </p:nvSpPr>
        <p:spPr>
          <a:xfrm>
            <a:off x="6949440" y="3768852"/>
            <a:ext cx="1737360" cy="274320"/>
          </a:xfrm>
          <a:prstGeom prst="rect">
            <a:avLst/>
          </a:prstGeom>
          <a:noFill/>
        </p:spPr>
        <p:txBody>
          <a:bodyPr wrap="square" lIns="0" tIns="0" rIns="0" bIns="0" rtlCol="0" anchor="ctr"/>
          <a:lstStyle/>
          <a:p>
            <a:pPr marL="0" indent="0" algn="ctr">
              <a:buNone/>
            </a:pPr>
            <a:r>
              <a:rPr lang="en-US" sz="800" dirty="0">
                <a:solidFill>
                  <a:srgbClr val="666666"/>
                </a:solidFill>
              </a:rPr>
              <a:t>低（品牌信任）</a:t>
            </a:r>
            <a:endParaRPr lang="en-US" sz="800" dirty="0"/>
          </a:p>
        </p:txBody>
      </p:sp>
      <p:sp>
        <p:nvSpPr>
          <p:cNvPr id="84" name="Shape 82"/>
          <p:cNvSpPr/>
          <p:nvPr/>
        </p:nvSpPr>
        <p:spPr>
          <a:xfrm>
            <a:off x="457200" y="4152900"/>
            <a:ext cx="8229600" cy="502920"/>
          </a:xfrm>
          <a:prstGeom prst="rect">
            <a:avLst/>
          </a:prstGeom>
          <a:solidFill>
            <a:srgbClr val="C8102E"/>
          </a:solidFill>
        </p:spPr>
      </p:sp>
      <p:sp>
        <p:nvSpPr>
          <p:cNvPr id="85" name="Text 83"/>
          <p:cNvSpPr/>
          <p:nvPr/>
        </p:nvSpPr>
        <p:spPr>
          <a:xfrm>
            <a:off x="594360" y="4152900"/>
            <a:ext cx="7955280" cy="502920"/>
          </a:xfrm>
          <a:prstGeom prst="rect">
            <a:avLst/>
          </a:prstGeom>
          <a:noFill/>
        </p:spPr>
        <p:txBody>
          <a:bodyPr wrap="square" lIns="0" tIns="0" rIns="0" bIns="0" rtlCol="0" anchor="ctr"/>
          <a:lstStyle/>
          <a:p>
            <a:pPr marL="0" indent="0" algn="ctr">
              <a:buNone/>
            </a:pPr>
            <a:r>
              <a:rPr lang="en-US" sz="1050" b="1" dirty="0">
                <a:solidFill>
                  <a:srgbClr val="FFFFFF"/>
                </a:solidFill>
              </a:rPr>
              <a:t>结论：韩束的优势不在「最强」，而在「最容易成交」——低价格门槛+已建立感官信任=大众尝试首选</a:t>
            </a:r>
            <a:endParaRPr lang="en-US" sz="10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9144000" cy="54864"/>
          </a:xfrm>
          <a:prstGeom prst="rect">
            <a:avLst/>
          </a:prstGeom>
          <a:solidFill>
            <a:srgbClr val="C8102E"/>
          </a:solidFill>
        </p:spPr>
      </p:sp>
      <p:sp>
        <p:nvSpPr>
          <p:cNvPr id="3" name="Shape 1"/>
          <p:cNvSpPr/>
          <p:nvPr/>
        </p:nvSpPr>
        <p:spPr>
          <a:xfrm>
            <a:off x="457200" y="320040"/>
            <a:ext cx="54864" cy="411480"/>
          </a:xfrm>
          <a:prstGeom prst="rect">
            <a:avLst/>
          </a:prstGeom>
          <a:solidFill>
            <a:srgbClr val="C8102E"/>
          </a:solidFill>
        </p:spPr>
      </p:sp>
      <p:sp>
        <p:nvSpPr>
          <p:cNvPr id="4" name="Text 2"/>
          <p:cNvSpPr/>
          <p:nvPr/>
        </p:nvSpPr>
        <p:spPr>
          <a:xfrm>
            <a:off x="658368" y="274320"/>
            <a:ext cx="7772400" cy="502920"/>
          </a:xfrm>
          <a:prstGeom prst="rect">
            <a:avLst/>
          </a:prstGeom>
          <a:noFill/>
        </p:spPr>
        <p:txBody>
          <a:bodyPr wrap="square" lIns="0" tIns="0" rIns="0" bIns="0" rtlCol="0" anchor="ctr"/>
          <a:lstStyle/>
          <a:p>
            <a:pPr marL="0" indent="0" algn="l">
              <a:buNone/>
            </a:pPr>
            <a:r>
              <a:rPr lang="en-US" sz="2000" b="1"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0"/>
              </a:rPr>
              <a:t>竞品深度拆解：三种不同的售卖逻辑</a:t>
            </a:r>
            <a:endParaRPr lang="en-US" sz="2000" dirty="0"/>
          </a:p>
        </p:txBody>
      </p:sp>
      <p:sp>
        <p:nvSpPr>
          <p:cNvPr id="6" name="Text 4"/>
          <p:cNvSpPr/>
          <p:nvPr/>
        </p:nvSpPr>
        <p:spPr>
          <a:xfrm>
            <a:off x="8412480" y="4709160"/>
            <a:ext cx="457200" cy="320040"/>
          </a:xfrm>
          <a:prstGeom prst="rect">
            <a:avLst/>
          </a:prstGeom>
          <a:noFill/>
        </p:spPr>
        <p:txBody>
          <a:bodyPr wrap="square" rtlCol="0" anchor="ctr"/>
          <a:lstStyle/>
          <a:p>
            <a:pPr marL="0" indent="0" algn="ctr">
              <a:buNone/>
            </a:pPr>
            <a:r>
              <a:rPr lang="en-US" sz="900" dirty="0">
                <a:solidFill>
                  <a:srgbClr val="666666"/>
                </a:solidFill>
              </a:rPr>
              <a:t>06</a:t>
            </a:r>
            <a:endParaRPr lang="en-US" sz="900" dirty="0"/>
          </a:p>
        </p:txBody>
      </p:sp>
      <p:sp>
        <p:nvSpPr>
          <p:cNvPr id="7" name="Shape 5"/>
          <p:cNvSpPr/>
          <p:nvPr/>
        </p:nvSpPr>
        <p:spPr>
          <a:xfrm>
            <a:off x="0" y="5088636"/>
            <a:ext cx="9144000" cy="54864"/>
          </a:xfrm>
          <a:prstGeom prst="rect">
            <a:avLst/>
          </a:prstGeom>
          <a:solidFill>
            <a:srgbClr val="C8102E"/>
          </a:solidFill>
        </p:spPr>
      </p:sp>
      <p:sp>
        <p:nvSpPr>
          <p:cNvPr id="8" name="Shape 6"/>
          <p:cNvSpPr/>
          <p:nvPr/>
        </p:nvSpPr>
        <p:spPr>
          <a:xfrm>
            <a:off x="457200" y="1051560"/>
            <a:ext cx="2651760" cy="3520440"/>
          </a:xfrm>
          <a:prstGeom prst="rect">
            <a:avLst/>
          </a:prstGeom>
          <a:solidFill>
            <a:srgbClr val="F5F5F5"/>
          </a:solidFill>
          <a:effectLst>
            <a:outerShdw blurRad="76200" dist="25400" dir="8100000" algn="bl" rotWithShape="0">
              <a:srgbClr val="000000">
                <a:alpha val="12000"/>
              </a:srgbClr>
            </a:outerShdw>
          </a:effectLst>
        </p:spPr>
      </p:sp>
      <p:sp>
        <p:nvSpPr>
          <p:cNvPr id="9" name="Shape 7"/>
          <p:cNvSpPr/>
          <p:nvPr/>
        </p:nvSpPr>
        <p:spPr>
          <a:xfrm>
            <a:off x="457200" y="1051560"/>
            <a:ext cx="2651760" cy="594360"/>
          </a:xfrm>
          <a:prstGeom prst="rect">
            <a:avLst/>
          </a:prstGeom>
          <a:solidFill>
            <a:srgbClr val="C8102E"/>
          </a:solidFill>
        </p:spPr>
      </p:sp>
      <p:sp>
        <p:nvSpPr>
          <p:cNvPr id="10" name="Text 8"/>
          <p:cNvSpPr/>
          <p:nvPr/>
        </p:nvSpPr>
        <p:spPr>
          <a:xfrm>
            <a:off x="457200" y="1051560"/>
            <a:ext cx="2651760" cy="347472"/>
          </a:xfrm>
          <a:prstGeom prst="rect">
            <a:avLst/>
          </a:prstGeom>
          <a:noFill/>
        </p:spPr>
        <p:txBody>
          <a:bodyPr wrap="square" lIns="0" tIns="0" rIns="0" bIns="0" rtlCol="0" anchor="ctr"/>
          <a:lstStyle/>
          <a:p>
            <a:pPr marL="0" indent="0" algn="ctr">
              <a:buNone/>
            </a:pPr>
            <a:r>
              <a:rPr lang="en-US" sz="1400" b="1" dirty="0">
                <a:solidFill>
                  <a:srgbClr val="FFFFFF"/>
                </a:solidFill>
              </a:rPr>
              <a:t>相宜本草</a:t>
            </a:r>
            <a:endParaRPr lang="en-US" sz="1400" dirty="0"/>
          </a:p>
        </p:txBody>
      </p:sp>
      <p:sp>
        <p:nvSpPr>
          <p:cNvPr id="11" name="Text 9"/>
          <p:cNvSpPr/>
          <p:nvPr/>
        </p:nvSpPr>
        <p:spPr>
          <a:xfrm>
            <a:off x="548640" y="1371600"/>
            <a:ext cx="2468880" cy="274320"/>
          </a:xfrm>
          <a:prstGeom prst="rect">
            <a:avLst/>
          </a:prstGeom>
          <a:noFill/>
        </p:spPr>
        <p:txBody>
          <a:bodyPr wrap="square" lIns="0" tIns="0" rIns="0" bIns="0" rtlCol="0" anchor="ctr"/>
          <a:lstStyle/>
          <a:p>
            <a:pPr marL="0" indent="0" algn="ctr">
              <a:buNone/>
            </a:pPr>
            <a:r>
              <a:rPr lang="en-US" sz="850" dirty="0">
                <a:solidFill>
                  <a:srgbClr val="FFFFFF">
                    <a:alpha val="90000"/>
                  </a:srgbClr>
                </a:solidFill>
              </a:rPr>
              <a:t>把「锁鲜技术」卖成差异化理由</a:t>
            </a:r>
            <a:endParaRPr lang="en-US" sz="850" dirty="0"/>
          </a:p>
        </p:txBody>
      </p:sp>
      <p:sp>
        <p:nvSpPr>
          <p:cNvPr id="12" name="Text 10"/>
          <p:cNvSpPr/>
          <p:nvPr/>
        </p:nvSpPr>
        <p:spPr>
          <a:xfrm>
            <a:off x="566928" y="1783080"/>
            <a:ext cx="182880" cy="320040"/>
          </a:xfrm>
          <a:prstGeom prst="rect">
            <a:avLst/>
          </a:prstGeom>
          <a:noFill/>
        </p:spPr>
        <p:txBody>
          <a:bodyPr wrap="square" lIns="0" tIns="0" rIns="0" bIns="0" rtlCol="0" anchor="ctr"/>
          <a:lstStyle/>
          <a:p>
            <a:pPr marL="0" indent="0">
              <a:buNone/>
            </a:pPr>
            <a:r>
              <a:rPr lang="en-US" sz="700" dirty="0">
                <a:solidFill>
                  <a:srgbClr val="C8102E"/>
                </a:solidFill>
              </a:rPr>
              <a:t>●</a:t>
            </a:r>
            <a:endParaRPr lang="en-US" sz="700" dirty="0"/>
          </a:p>
        </p:txBody>
      </p:sp>
      <p:sp>
        <p:nvSpPr>
          <p:cNvPr id="13" name="Text 11"/>
          <p:cNvSpPr/>
          <p:nvPr/>
        </p:nvSpPr>
        <p:spPr>
          <a:xfrm>
            <a:off x="731520" y="1783080"/>
            <a:ext cx="2194560" cy="320040"/>
          </a:xfrm>
          <a:prstGeom prst="rect">
            <a:avLst/>
          </a:prstGeom>
          <a:noFill/>
        </p:spPr>
        <p:txBody>
          <a:bodyPr wrap="square" lIns="0" tIns="0" rIns="0" bIns="0" rtlCol="0" anchor="ctr"/>
          <a:lstStyle/>
          <a:p>
            <a:pPr marL="0" indent="0">
              <a:buNone/>
            </a:pPr>
            <a:r>
              <a:rPr lang="en-US" sz="900" dirty="0">
                <a:solidFill>
                  <a:srgbClr val="333333"/>
                </a:solidFill>
              </a:rPr>
              <a:t>核心：</a:t>
            </a:r>
            <a:r>
              <a:rPr lang="en-US" sz="1000" dirty="0">
                <a:solidFill>
                  <a:srgbClr val="333333"/>
                </a:solidFill>
              </a:rPr>
              <a:t>A</a:t>
            </a:r>
            <a:r>
              <a:rPr lang="en-US" sz="900" dirty="0">
                <a:solidFill>
                  <a:srgbClr val="333333"/>
                </a:solidFill>
              </a:rPr>
              <a:t>醇+冻干工艺</a:t>
            </a:r>
            <a:endParaRPr lang="en-US" sz="900" dirty="0"/>
          </a:p>
        </p:txBody>
      </p:sp>
      <p:sp>
        <p:nvSpPr>
          <p:cNvPr id="14" name="Text 12"/>
          <p:cNvSpPr/>
          <p:nvPr/>
        </p:nvSpPr>
        <p:spPr>
          <a:xfrm>
            <a:off x="566928" y="2167128"/>
            <a:ext cx="182880" cy="320040"/>
          </a:xfrm>
          <a:prstGeom prst="rect">
            <a:avLst/>
          </a:prstGeom>
          <a:noFill/>
        </p:spPr>
        <p:txBody>
          <a:bodyPr wrap="square" lIns="0" tIns="0" rIns="0" bIns="0" rtlCol="0" anchor="ctr"/>
          <a:lstStyle/>
          <a:p>
            <a:pPr marL="0" indent="0">
              <a:buNone/>
            </a:pPr>
            <a:r>
              <a:rPr lang="en-US" sz="700" dirty="0">
                <a:solidFill>
                  <a:srgbClr val="C8102E"/>
                </a:solidFill>
              </a:rPr>
              <a:t>●</a:t>
            </a:r>
            <a:endParaRPr lang="en-US" sz="700" dirty="0"/>
          </a:p>
        </p:txBody>
      </p:sp>
      <p:sp>
        <p:nvSpPr>
          <p:cNvPr id="15" name="Text 13"/>
          <p:cNvSpPr/>
          <p:nvPr/>
        </p:nvSpPr>
        <p:spPr>
          <a:xfrm>
            <a:off x="731520" y="2167128"/>
            <a:ext cx="2194560" cy="320040"/>
          </a:xfrm>
          <a:prstGeom prst="rect">
            <a:avLst/>
          </a:prstGeom>
          <a:noFill/>
        </p:spPr>
        <p:txBody>
          <a:bodyPr wrap="square" lIns="0" tIns="0" rIns="0" bIns="0" rtlCol="0" anchor="ctr"/>
          <a:lstStyle/>
          <a:p>
            <a:pPr marL="0" indent="0">
              <a:buNone/>
            </a:pPr>
            <a:r>
              <a:rPr lang="en-US" sz="900" dirty="0">
                <a:solidFill>
                  <a:srgbClr val="333333"/>
                </a:solidFill>
              </a:rPr>
              <a:t>差异化：双舱现用现混</a:t>
            </a:r>
            <a:endParaRPr lang="en-US" sz="900" dirty="0"/>
          </a:p>
        </p:txBody>
      </p:sp>
      <p:sp>
        <p:nvSpPr>
          <p:cNvPr id="16" name="Text 14"/>
          <p:cNvSpPr/>
          <p:nvPr/>
        </p:nvSpPr>
        <p:spPr>
          <a:xfrm>
            <a:off x="566928" y="2551176"/>
            <a:ext cx="182880" cy="320040"/>
          </a:xfrm>
          <a:prstGeom prst="rect">
            <a:avLst/>
          </a:prstGeom>
          <a:noFill/>
        </p:spPr>
        <p:txBody>
          <a:bodyPr wrap="square" lIns="0" tIns="0" rIns="0" bIns="0" rtlCol="0" anchor="ctr"/>
          <a:lstStyle/>
          <a:p>
            <a:pPr marL="0" indent="0">
              <a:buNone/>
            </a:pPr>
            <a:r>
              <a:rPr lang="en-US" sz="700" dirty="0">
                <a:solidFill>
                  <a:srgbClr val="C8102E"/>
                </a:solidFill>
              </a:rPr>
              <a:t>●</a:t>
            </a:r>
            <a:endParaRPr lang="en-US" sz="700" dirty="0"/>
          </a:p>
        </p:txBody>
      </p:sp>
      <p:sp>
        <p:nvSpPr>
          <p:cNvPr id="17" name="Text 15"/>
          <p:cNvSpPr/>
          <p:nvPr/>
        </p:nvSpPr>
        <p:spPr>
          <a:xfrm>
            <a:off x="731520" y="2551176"/>
            <a:ext cx="2194560" cy="320040"/>
          </a:xfrm>
          <a:prstGeom prst="rect">
            <a:avLst/>
          </a:prstGeom>
          <a:noFill/>
        </p:spPr>
        <p:txBody>
          <a:bodyPr wrap="square" lIns="0" tIns="0" rIns="0" bIns="0" rtlCol="0" anchor="ctr"/>
          <a:lstStyle/>
          <a:p>
            <a:pPr marL="0" indent="0">
              <a:buNone/>
            </a:pPr>
            <a:r>
              <a:rPr lang="en-US" sz="900" dirty="0">
                <a:solidFill>
                  <a:srgbClr val="333333"/>
                </a:solidFill>
              </a:rPr>
              <a:t>逻辑：冻干→锁鲜→鲜活释放</a:t>
            </a:r>
            <a:endParaRPr lang="en-US" sz="900" dirty="0"/>
          </a:p>
        </p:txBody>
      </p:sp>
      <p:sp>
        <p:nvSpPr>
          <p:cNvPr id="18" name="Shape 16"/>
          <p:cNvSpPr/>
          <p:nvPr/>
        </p:nvSpPr>
        <p:spPr>
          <a:xfrm>
            <a:off x="548640" y="3154680"/>
            <a:ext cx="2468880" cy="1280160"/>
          </a:xfrm>
          <a:prstGeom prst="rect">
            <a:avLst/>
          </a:prstGeom>
          <a:solidFill>
            <a:srgbClr val="FCEAEA"/>
          </a:solidFill>
        </p:spPr>
      </p:sp>
      <p:sp>
        <p:nvSpPr>
          <p:cNvPr id="19" name="Shape 17"/>
          <p:cNvSpPr/>
          <p:nvPr/>
        </p:nvSpPr>
        <p:spPr>
          <a:xfrm>
            <a:off x="548640" y="3154680"/>
            <a:ext cx="2468880" cy="27432"/>
          </a:xfrm>
          <a:prstGeom prst="rect">
            <a:avLst/>
          </a:prstGeom>
          <a:solidFill>
            <a:srgbClr val="C8102E"/>
          </a:solidFill>
        </p:spPr>
      </p:sp>
      <p:sp>
        <p:nvSpPr>
          <p:cNvPr id="20" name="Text 18"/>
          <p:cNvSpPr/>
          <p:nvPr/>
        </p:nvSpPr>
        <p:spPr>
          <a:xfrm>
            <a:off x="640080" y="3246120"/>
            <a:ext cx="2286000" cy="1097280"/>
          </a:xfrm>
          <a:prstGeom prst="rect">
            <a:avLst/>
          </a:prstGeom>
          <a:noFill/>
        </p:spPr>
        <p:txBody>
          <a:bodyPr wrap="square" lIns="0" tIns="0" rIns="0" bIns="0" rtlCol="0" anchor="t"/>
          <a:lstStyle/>
          <a:p>
            <a:pPr marL="0" indent="0">
              <a:buNone/>
            </a:pPr>
            <a:r>
              <a:rPr lang="en-US" sz="900" dirty="0">
                <a:solidFill>
                  <a:srgbClr val="C8102E"/>
                </a:solidFill>
              </a:rPr>
              <a:t>启发：次抛形式背后需要技术理由——韩束当前较弱的一环</a:t>
            </a:r>
            <a:endParaRPr lang="en-US" sz="900" dirty="0"/>
          </a:p>
        </p:txBody>
      </p:sp>
      <p:sp>
        <p:nvSpPr>
          <p:cNvPr id="21" name="Shape 19"/>
          <p:cNvSpPr/>
          <p:nvPr/>
        </p:nvSpPr>
        <p:spPr>
          <a:xfrm>
            <a:off x="3291840" y="1051560"/>
            <a:ext cx="2651760" cy="3520440"/>
          </a:xfrm>
          <a:prstGeom prst="rect">
            <a:avLst/>
          </a:prstGeom>
          <a:solidFill>
            <a:srgbClr val="F5F5F5"/>
          </a:solidFill>
          <a:effectLst>
            <a:outerShdw blurRad="76200" dist="25400" dir="8100000" algn="bl" rotWithShape="0">
              <a:srgbClr val="000000">
                <a:alpha val="12000"/>
              </a:srgbClr>
            </a:outerShdw>
          </a:effectLst>
        </p:spPr>
      </p:sp>
      <p:sp>
        <p:nvSpPr>
          <p:cNvPr id="22" name="Shape 20"/>
          <p:cNvSpPr/>
          <p:nvPr/>
        </p:nvSpPr>
        <p:spPr>
          <a:xfrm>
            <a:off x="3291840" y="1051560"/>
            <a:ext cx="2651760" cy="594360"/>
          </a:xfrm>
          <a:prstGeom prst="rect">
            <a:avLst/>
          </a:prstGeom>
          <a:solidFill>
            <a:srgbClr val="C8102E"/>
          </a:solidFill>
        </p:spPr>
      </p:sp>
      <p:sp>
        <p:nvSpPr>
          <p:cNvPr id="23" name="Text 21"/>
          <p:cNvSpPr/>
          <p:nvPr/>
        </p:nvSpPr>
        <p:spPr>
          <a:xfrm>
            <a:off x="3291840" y="1051560"/>
            <a:ext cx="2651760" cy="347472"/>
          </a:xfrm>
          <a:prstGeom prst="rect">
            <a:avLst/>
          </a:prstGeom>
          <a:noFill/>
        </p:spPr>
        <p:txBody>
          <a:bodyPr wrap="square" lIns="0" tIns="0" rIns="0" bIns="0" rtlCol="0" anchor="ctr"/>
          <a:lstStyle/>
          <a:p>
            <a:pPr marL="0" indent="0" algn="ctr">
              <a:buNone/>
            </a:pPr>
            <a:r>
              <a:rPr lang="en-US" sz="1400" b="1" dirty="0">
                <a:solidFill>
                  <a:srgbClr val="FFFFFF"/>
                </a:solidFill>
              </a:rPr>
              <a:t>百雀羚</a:t>
            </a:r>
            <a:endParaRPr lang="en-US" sz="1400" dirty="0"/>
          </a:p>
        </p:txBody>
      </p:sp>
      <p:sp>
        <p:nvSpPr>
          <p:cNvPr id="24" name="Text 22"/>
          <p:cNvSpPr/>
          <p:nvPr/>
        </p:nvSpPr>
        <p:spPr>
          <a:xfrm>
            <a:off x="3383280" y="1371600"/>
            <a:ext cx="2468880" cy="274320"/>
          </a:xfrm>
          <a:prstGeom prst="rect">
            <a:avLst/>
          </a:prstGeom>
          <a:noFill/>
        </p:spPr>
        <p:txBody>
          <a:bodyPr wrap="square" lIns="0" tIns="0" rIns="0" bIns="0" rtlCol="0" anchor="ctr"/>
          <a:lstStyle/>
          <a:p>
            <a:pPr marL="0" indent="0" algn="ctr">
              <a:buNone/>
            </a:pPr>
            <a:r>
              <a:rPr lang="en-US" sz="850" dirty="0">
                <a:solidFill>
                  <a:srgbClr val="FFFFFF">
                    <a:alpha val="90000"/>
                  </a:srgbClr>
                </a:solidFill>
              </a:rPr>
              <a:t>用高概念成分拉高价值感</a:t>
            </a:r>
            <a:endParaRPr lang="en-US" sz="850" dirty="0"/>
          </a:p>
        </p:txBody>
      </p:sp>
      <p:sp>
        <p:nvSpPr>
          <p:cNvPr id="25" name="Text 23"/>
          <p:cNvSpPr/>
          <p:nvPr/>
        </p:nvSpPr>
        <p:spPr>
          <a:xfrm>
            <a:off x="3401568" y="1783080"/>
            <a:ext cx="182880" cy="320040"/>
          </a:xfrm>
          <a:prstGeom prst="rect">
            <a:avLst/>
          </a:prstGeom>
          <a:noFill/>
        </p:spPr>
        <p:txBody>
          <a:bodyPr wrap="square" lIns="0" tIns="0" rIns="0" bIns="0" rtlCol="0" anchor="ctr"/>
          <a:lstStyle/>
          <a:p>
            <a:pPr marL="0" indent="0">
              <a:buNone/>
            </a:pPr>
            <a:r>
              <a:rPr lang="en-US" sz="700" dirty="0">
                <a:solidFill>
                  <a:srgbClr val="C8102E"/>
                </a:solidFill>
              </a:rPr>
              <a:t>●</a:t>
            </a:r>
            <a:endParaRPr lang="en-US" sz="700" dirty="0"/>
          </a:p>
        </p:txBody>
      </p:sp>
      <p:sp>
        <p:nvSpPr>
          <p:cNvPr id="26" name="Text 24"/>
          <p:cNvSpPr/>
          <p:nvPr/>
        </p:nvSpPr>
        <p:spPr>
          <a:xfrm>
            <a:off x="3566160" y="1783080"/>
            <a:ext cx="2194560" cy="320040"/>
          </a:xfrm>
          <a:prstGeom prst="rect">
            <a:avLst/>
          </a:prstGeom>
          <a:noFill/>
        </p:spPr>
        <p:txBody>
          <a:bodyPr wrap="square" lIns="0" tIns="0" rIns="0" bIns="0" rtlCol="0" anchor="ctr"/>
          <a:lstStyle/>
          <a:p>
            <a:pPr marL="0" indent="0">
              <a:buNone/>
            </a:pPr>
            <a:r>
              <a:rPr lang="en-US" sz="900" dirty="0">
                <a:solidFill>
                  <a:srgbClr val="333333"/>
                </a:solidFill>
              </a:rPr>
              <a:t>核心：多肽复合体+PDRN</a:t>
            </a:r>
            <a:endParaRPr lang="en-US" sz="900" dirty="0"/>
          </a:p>
        </p:txBody>
      </p:sp>
      <p:sp>
        <p:nvSpPr>
          <p:cNvPr id="27" name="Text 25"/>
          <p:cNvSpPr/>
          <p:nvPr/>
        </p:nvSpPr>
        <p:spPr>
          <a:xfrm>
            <a:off x="3401568" y="2167128"/>
            <a:ext cx="182880" cy="320040"/>
          </a:xfrm>
          <a:prstGeom prst="rect">
            <a:avLst/>
          </a:prstGeom>
          <a:noFill/>
        </p:spPr>
        <p:txBody>
          <a:bodyPr wrap="square" lIns="0" tIns="0" rIns="0" bIns="0" rtlCol="0" anchor="ctr"/>
          <a:lstStyle/>
          <a:p>
            <a:pPr marL="0" indent="0">
              <a:buNone/>
            </a:pPr>
            <a:r>
              <a:rPr lang="en-US" sz="700" dirty="0">
                <a:solidFill>
                  <a:srgbClr val="C8102E"/>
                </a:solidFill>
              </a:rPr>
              <a:t>●</a:t>
            </a:r>
            <a:endParaRPr lang="en-US" sz="700" dirty="0"/>
          </a:p>
        </p:txBody>
      </p:sp>
      <p:sp>
        <p:nvSpPr>
          <p:cNvPr id="28" name="Text 26"/>
          <p:cNvSpPr/>
          <p:nvPr/>
        </p:nvSpPr>
        <p:spPr>
          <a:xfrm>
            <a:off x="3566160" y="2167128"/>
            <a:ext cx="2194560" cy="320040"/>
          </a:xfrm>
          <a:prstGeom prst="rect">
            <a:avLst/>
          </a:prstGeom>
          <a:noFill/>
        </p:spPr>
        <p:txBody>
          <a:bodyPr wrap="square" lIns="0" tIns="0" rIns="0" bIns="0" rtlCol="0" anchor="ctr"/>
          <a:lstStyle/>
          <a:p>
            <a:pPr marL="0" indent="0">
              <a:buNone/>
            </a:pPr>
            <a:r>
              <a:rPr lang="en-US" sz="900" dirty="0">
                <a:solidFill>
                  <a:srgbClr val="333333"/>
                </a:solidFill>
              </a:rPr>
              <a:t>差异化：专利+第三方测试背书</a:t>
            </a:r>
            <a:endParaRPr lang="en-US" sz="900" dirty="0"/>
          </a:p>
        </p:txBody>
      </p:sp>
      <p:sp>
        <p:nvSpPr>
          <p:cNvPr id="29" name="Text 27"/>
          <p:cNvSpPr/>
          <p:nvPr/>
        </p:nvSpPr>
        <p:spPr>
          <a:xfrm>
            <a:off x="3401568" y="2551176"/>
            <a:ext cx="182880" cy="320040"/>
          </a:xfrm>
          <a:prstGeom prst="rect">
            <a:avLst/>
          </a:prstGeom>
          <a:noFill/>
        </p:spPr>
        <p:txBody>
          <a:bodyPr wrap="square" lIns="0" tIns="0" rIns="0" bIns="0" rtlCol="0" anchor="ctr"/>
          <a:lstStyle/>
          <a:p>
            <a:pPr marL="0" indent="0">
              <a:buNone/>
            </a:pPr>
            <a:r>
              <a:rPr lang="en-US" sz="700" dirty="0">
                <a:solidFill>
                  <a:srgbClr val="C8102E"/>
                </a:solidFill>
              </a:rPr>
              <a:t>●</a:t>
            </a:r>
            <a:endParaRPr lang="en-US" sz="700" dirty="0"/>
          </a:p>
        </p:txBody>
      </p:sp>
      <p:sp>
        <p:nvSpPr>
          <p:cNvPr id="30" name="Text 28"/>
          <p:cNvSpPr/>
          <p:nvPr/>
        </p:nvSpPr>
        <p:spPr>
          <a:xfrm>
            <a:off x="3566160" y="2551176"/>
            <a:ext cx="2194560" cy="320040"/>
          </a:xfrm>
          <a:prstGeom prst="rect">
            <a:avLst/>
          </a:prstGeom>
          <a:noFill/>
        </p:spPr>
        <p:txBody>
          <a:bodyPr wrap="square" lIns="0" tIns="0" rIns="0" bIns="0" rtlCol="0" anchor="ctr"/>
          <a:lstStyle/>
          <a:p>
            <a:pPr marL="0" indent="0">
              <a:buNone/>
            </a:pPr>
            <a:r>
              <a:rPr lang="en-US" sz="900" dirty="0">
                <a:solidFill>
                  <a:srgbClr val="333333"/>
                </a:solidFill>
              </a:rPr>
              <a:t>逻辑：成分词叠加→高功效预期</a:t>
            </a:r>
            <a:endParaRPr lang="en-US" sz="900" dirty="0"/>
          </a:p>
        </p:txBody>
      </p:sp>
      <p:sp>
        <p:nvSpPr>
          <p:cNvPr id="31" name="Shape 29"/>
          <p:cNvSpPr/>
          <p:nvPr/>
        </p:nvSpPr>
        <p:spPr>
          <a:xfrm>
            <a:off x="3383280" y="3154680"/>
            <a:ext cx="2468880" cy="1280160"/>
          </a:xfrm>
          <a:prstGeom prst="rect">
            <a:avLst/>
          </a:prstGeom>
          <a:solidFill>
            <a:srgbClr val="FCEAEA"/>
          </a:solidFill>
        </p:spPr>
      </p:sp>
      <p:sp>
        <p:nvSpPr>
          <p:cNvPr id="32" name="Shape 30"/>
          <p:cNvSpPr/>
          <p:nvPr/>
        </p:nvSpPr>
        <p:spPr>
          <a:xfrm>
            <a:off x="3383280" y="3154680"/>
            <a:ext cx="2468880" cy="27432"/>
          </a:xfrm>
          <a:prstGeom prst="rect">
            <a:avLst/>
          </a:prstGeom>
          <a:solidFill>
            <a:srgbClr val="C8102E"/>
          </a:solidFill>
        </p:spPr>
      </p:sp>
      <p:sp>
        <p:nvSpPr>
          <p:cNvPr id="33" name="Text 31"/>
          <p:cNvSpPr/>
          <p:nvPr/>
        </p:nvSpPr>
        <p:spPr>
          <a:xfrm>
            <a:off x="3474720" y="3246120"/>
            <a:ext cx="2286000" cy="1097280"/>
          </a:xfrm>
          <a:prstGeom prst="rect">
            <a:avLst/>
          </a:prstGeom>
          <a:noFill/>
        </p:spPr>
        <p:txBody>
          <a:bodyPr wrap="square" lIns="0" tIns="0" rIns="0" bIns="0" rtlCol="0" anchor="t"/>
          <a:lstStyle/>
          <a:p>
            <a:pPr marL="0" indent="0">
              <a:buNone/>
            </a:pPr>
            <a:r>
              <a:rPr lang="en-US" sz="900" dirty="0">
                <a:solidFill>
                  <a:srgbClr val="C8102E"/>
                </a:solidFill>
              </a:rPr>
              <a:t>启发：卖点结构比卖点数量更重要，不能只靠概念堆叠</a:t>
            </a:r>
            <a:endParaRPr lang="en-US" sz="900" dirty="0"/>
          </a:p>
        </p:txBody>
      </p:sp>
      <p:sp>
        <p:nvSpPr>
          <p:cNvPr id="34" name="Shape 32"/>
          <p:cNvSpPr/>
          <p:nvPr/>
        </p:nvSpPr>
        <p:spPr>
          <a:xfrm>
            <a:off x="6126480" y="1051560"/>
            <a:ext cx="2651760" cy="3520440"/>
          </a:xfrm>
          <a:prstGeom prst="rect">
            <a:avLst/>
          </a:prstGeom>
          <a:solidFill>
            <a:srgbClr val="F5F5F5"/>
          </a:solidFill>
          <a:effectLst>
            <a:outerShdw blurRad="76200" dist="25400" dir="8100000" algn="bl" rotWithShape="0">
              <a:srgbClr val="000000">
                <a:alpha val="12000"/>
              </a:srgbClr>
            </a:outerShdw>
          </a:effectLst>
        </p:spPr>
      </p:sp>
      <p:sp>
        <p:nvSpPr>
          <p:cNvPr id="35" name="Shape 33"/>
          <p:cNvSpPr/>
          <p:nvPr/>
        </p:nvSpPr>
        <p:spPr>
          <a:xfrm>
            <a:off x="6126480" y="1051560"/>
            <a:ext cx="2651760" cy="594360"/>
          </a:xfrm>
          <a:prstGeom prst="rect">
            <a:avLst/>
          </a:prstGeom>
          <a:solidFill>
            <a:srgbClr val="C8102E"/>
          </a:solidFill>
        </p:spPr>
      </p:sp>
      <p:sp>
        <p:nvSpPr>
          <p:cNvPr id="36" name="Text 34"/>
          <p:cNvSpPr/>
          <p:nvPr/>
        </p:nvSpPr>
        <p:spPr>
          <a:xfrm>
            <a:off x="6126480" y="1051560"/>
            <a:ext cx="2651760" cy="347472"/>
          </a:xfrm>
          <a:prstGeom prst="rect">
            <a:avLst/>
          </a:prstGeom>
          <a:noFill/>
        </p:spPr>
        <p:txBody>
          <a:bodyPr wrap="square" lIns="0" tIns="0" rIns="0" bIns="0" rtlCol="0" anchor="ctr"/>
          <a:lstStyle/>
          <a:p>
            <a:pPr marL="0" indent="0" algn="ctr">
              <a:buNone/>
            </a:pPr>
            <a:r>
              <a:rPr lang="en-US" sz="1400" b="1" dirty="0">
                <a:solidFill>
                  <a:srgbClr val="FFFFFF"/>
                </a:solidFill>
              </a:rPr>
              <a:t>丸美</a:t>
            </a:r>
            <a:endParaRPr lang="en-US" sz="1400" dirty="0"/>
          </a:p>
        </p:txBody>
      </p:sp>
      <p:sp>
        <p:nvSpPr>
          <p:cNvPr id="37" name="Text 35"/>
          <p:cNvSpPr/>
          <p:nvPr/>
        </p:nvSpPr>
        <p:spPr>
          <a:xfrm>
            <a:off x="6217920" y="1371600"/>
            <a:ext cx="2468880" cy="274320"/>
          </a:xfrm>
          <a:prstGeom prst="rect">
            <a:avLst/>
          </a:prstGeom>
          <a:noFill/>
        </p:spPr>
        <p:txBody>
          <a:bodyPr wrap="square" lIns="0" tIns="0" rIns="0" bIns="0" rtlCol="0" anchor="ctr"/>
          <a:lstStyle/>
          <a:p>
            <a:pPr marL="0" indent="0" algn="ctr">
              <a:buNone/>
            </a:pPr>
            <a:r>
              <a:rPr lang="en-US" sz="850" dirty="0">
                <a:solidFill>
                  <a:srgbClr val="FFFFFF">
                    <a:alpha val="90000"/>
                  </a:srgbClr>
                </a:solidFill>
              </a:rPr>
              <a:t>把胶原抗老做成更高价值感表达</a:t>
            </a:r>
            <a:endParaRPr lang="en-US" sz="850" dirty="0"/>
          </a:p>
        </p:txBody>
      </p:sp>
      <p:sp>
        <p:nvSpPr>
          <p:cNvPr id="38" name="Text 36"/>
          <p:cNvSpPr/>
          <p:nvPr/>
        </p:nvSpPr>
        <p:spPr>
          <a:xfrm>
            <a:off x="6236208" y="1783080"/>
            <a:ext cx="182880" cy="320040"/>
          </a:xfrm>
          <a:prstGeom prst="rect">
            <a:avLst/>
          </a:prstGeom>
          <a:noFill/>
        </p:spPr>
        <p:txBody>
          <a:bodyPr wrap="square" lIns="0" tIns="0" rIns="0" bIns="0" rtlCol="0" anchor="ctr"/>
          <a:lstStyle/>
          <a:p>
            <a:pPr marL="0" indent="0">
              <a:buNone/>
            </a:pPr>
            <a:r>
              <a:rPr lang="en-US" sz="700" dirty="0">
                <a:solidFill>
                  <a:srgbClr val="C8102E"/>
                </a:solidFill>
              </a:rPr>
              <a:t>●</a:t>
            </a:r>
            <a:endParaRPr lang="en-US" sz="700" dirty="0"/>
          </a:p>
        </p:txBody>
      </p:sp>
      <p:sp>
        <p:nvSpPr>
          <p:cNvPr id="39" name="Text 37"/>
          <p:cNvSpPr/>
          <p:nvPr/>
        </p:nvSpPr>
        <p:spPr>
          <a:xfrm>
            <a:off x="6400800" y="1783080"/>
            <a:ext cx="2194560" cy="320040"/>
          </a:xfrm>
          <a:prstGeom prst="rect">
            <a:avLst/>
          </a:prstGeom>
          <a:noFill/>
        </p:spPr>
        <p:txBody>
          <a:bodyPr wrap="square" lIns="0" tIns="0" rIns="0" bIns="0" rtlCol="0" anchor="ctr"/>
          <a:lstStyle/>
          <a:p>
            <a:pPr marL="0" indent="0">
              <a:buNone/>
            </a:pPr>
            <a:r>
              <a:rPr lang="en-US" sz="900" dirty="0">
                <a:solidFill>
                  <a:srgbClr val="333333"/>
                </a:solidFill>
              </a:rPr>
              <a:t>核心：重组胶原蛋白(IFSCC)</a:t>
            </a:r>
            <a:endParaRPr lang="en-US" sz="900" dirty="0"/>
          </a:p>
        </p:txBody>
      </p:sp>
      <p:sp>
        <p:nvSpPr>
          <p:cNvPr id="40" name="Text 38"/>
          <p:cNvSpPr/>
          <p:nvPr/>
        </p:nvSpPr>
        <p:spPr>
          <a:xfrm>
            <a:off x="6236208" y="2167128"/>
            <a:ext cx="182880" cy="320040"/>
          </a:xfrm>
          <a:prstGeom prst="rect">
            <a:avLst/>
          </a:prstGeom>
          <a:noFill/>
        </p:spPr>
        <p:txBody>
          <a:bodyPr wrap="square" lIns="0" tIns="0" rIns="0" bIns="0" rtlCol="0" anchor="ctr"/>
          <a:lstStyle/>
          <a:p>
            <a:pPr marL="0" indent="0">
              <a:buNone/>
            </a:pPr>
            <a:r>
              <a:rPr lang="en-US" sz="700" dirty="0">
                <a:solidFill>
                  <a:srgbClr val="C8102E"/>
                </a:solidFill>
              </a:rPr>
              <a:t>●</a:t>
            </a:r>
            <a:endParaRPr lang="en-US" sz="700" dirty="0"/>
          </a:p>
        </p:txBody>
      </p:sp>
      <p:sp>
        <p:nvSpPr>
          <p:cNvPr id="41" name="Text 39"/>
          <p:cNvSpPr/>
          <p:nvPr/>
        </p:nvSpPr>
        <p:spPr>
          <a:xfrm>
            <a:off x="6400800" y="2167128"/>
            <a:ext cx="2194560" cy="320040"/>
          </a:xfrm>
          <a:prstGeom prst="rect">
            <a:avLst/>
          </a:prstGeom>
          <a:noFill/>
        </p:spPr>
        <p:txBody>
          <a:bodyPr wrap="square" lIns="0" tIns="0" rIns="0" bIns="0" rtlCol="0" anchor="ctr"/>
          <a:lstStyle/>
          <a:p>
            <a:pPr marL="0" indent="0">
              <a:buNone/>
            </a:pPr>
            <a:r>
              <a:rPr lang="en-US" sz="900" dirty="0">
                <a:solidFill>
                  <a:srgbClr val="333333"/>
                </a:solidFill>
              </a:rPr>
              <a:t>差异化：生物科技公司转型</a:t>
            </a:r>
            <a:endParaRPr lang="en-US" sz="900" dirty="0"/>
          </a:p>
        </p:txBody>
      </p:sp>
      <p:sp>
        <p:nvSpPr>
          <p:cNvPr id="42" name="Text 40"/>
          <p:cNvSpPr/>
          <p:nvPr/>
        </p:nvSpPr>
        <p:spPr>
          <a:xfrm>
            <a:off x="6236208" y="2551176"/>
            <a:ext cx="182880" cy="320040"/>
          </a:xfrm>
          <a:prstGeom prst="rect">
            <a:avLst/>
          </a:prstGeom>
          <a:noFill/>
        </p:spPr>
        <p:txBody>
          <a:bodyPr wrap="square" lIns="0" tIns="0" rIns="0" bIns="0" rtlCol="0" anchor="ctr"/>
          <a:lstStyle/>
          <a:p>
            <a:pPr marL="0" indent="0">
              <a:buNone/>
            </a:pPr>
            <a:r>
              <a:rPr lang="en-US" sz="700" dirty="0">
                <a:solidFill>
                  <a:srgbClr val="C8102E"/>
                </a:solidFill>
              </a:rPr>
              <a:t>●</a:t>
            </a:r>
            <a:endParaRPr lang="en-US" sz="700" dirty="0"/>
          </a:p>
        </p:txBody>
      </p:sp>
      <p:sp>
        <p:nvSpPr>
          <p:cNvPr id="43" name="Text 41"/>
          <p:cNvSpPr/>
          <p:nvPr/>
        </p:nvSpPr>
        <p:spPr>
          <a:xfrm>
            <a:off x="6400800" y="2551176"/>
            <a:ext cx="2194560" cy="320040"/>
          </a:xfrm>
          <a:prstGeom prst="rect">
            <a:avLst/>
          </a:prstGeom>
          <a:noFill/>
        </p:spPr>
        <p:txBody>
          <a:bodyPr wrap="square" lIns="0" tIns="0" rIns="0" bIns="0" rtlCol="0" anchor="ctr"/>
          <a:lstStyle/>
          <a:p>
            <a:pPr marL="0" indent="0">
              <a:buNone/>
            </a:pPr>
            <a:r>
              <a:rPr lang="en-US" sz="900" dirty="0">
                <a:solidFill>
                  <a:srgbClr val="333333"/>
                </a:solidFill>
              </a:rPr>
              <a:t>逻辑：为什么老→补胶原→值得买</a:t>
            </a:r>
            <a:endParaRPr lang="en-US" sz="900" dirty="0"/>
          </a:p>
        </p:txBody>
      </p:sp>
      <p:sp>
        <p:nvSpPr>
          <p:cNvPr id="44" name="Shape 42"/>
          <p:cNvSpPr/>
          <p:nvPr/>
        </p:nvSpPr>
        <p:spPr>
          <a:xfrm>
            <a:off x="6217920" y="3154680"/>
            <a:ext cx="2468880" cy="1280160"/>
          </a:xfrm>
          <a:prstGeom prst="rect">
            <a:avLst/>
          </a:prstGeom>
          <a:solidFill>
            <a:srgbClr val="FCEAEA"/>
          </a:solidFill>
        </p:spPr>
      </p:sp>
      <p:sp>
        <p:nvSpPr>
          <p:cNvPr id="45" name="Shape 43"/>
          <p:cNvSpPr/>
          <p:nvPr/>
        </p:nvSpPr>
        <p:spPr>
          <a:xfrm>
            <a:off x="6217920" y="3154680"/>
            <a:ext cx="2468880" cy="27432"/>
          </a:xfrm>
          <a:prstGeom prst="rect">
            <a:avLst/>
          </a:prstGeom>
          <a:solidFill>
            <a:srgbClr val="C8102E"/>
          </a:solidFill>
        </p:spPr>
      </p:sp>
      <p:sp>
        <p:nvSpPr>
          <p:cNvPr id="46" name="Text 44"/>
          <p:cNvSpPr/>
          <p:nvPr/>
        </p:nvSpPr>
        <p:spPr>
          <a:xfrm>
            <a:off x="6309360" y="3246120"/>
            <a:ext cx="2286000" cy="1097280"/>
          </a:xfrm>
          <a:prstGeom prst="rect">
            <a:avLst/>
          </a:prstGeom>
          <a:noFill/>
        </p:spPr>
        <p:txBody>
          <a:bodyPr wrap="square" lIns="0" tIns="0" rIns="0" bIns="0" rtlCol="0" anchor="t"/>
          <a:lstStyle/>
          <a:p>
            <a:pPr marL="0" indent="0">
              <a:buNone/>
            </a:pPr>
            <a:r>
              <a:rPr lang="en-US" sz="900" dirty="0">
                <a:solidFill>
                  <a:srgbClr val="C8102E"/>
                </a:solidFill>
              </a:rPr>
              <a:t>启发：成分与结果之间需完整解释链，韩束当前缺失</a:t>
            </a:r>
            <a:endParaRPr lang="en-US" sz="900" dirty="0"/>
          </a:p>
        </p:txBody>
      </p:sp>
      <p:pic>
        <p:nvPicPr>
          <p:cNvPr id="48" name="图片 47" descr="IMG_1844"/>
          <p:cNvPicPr>
            <a:picLocks noChangeAspect="1"/>
          </p:cNvPicPr>
          <p:nvPr/>
        </p:nvPicPr>
        <p:blipFill>
          <a:blip r:embed="rId1"/>
          <a:srcRect t="-358" r="5725" b="57619"/>
          <a:stretch>
            <a:fillRect/>
          </a:stretch>
        </p:blipFill>
        <p:spPr>
          <a:xfrm>
            <a:off x="658495" y="3512185"/>
            <a:ext cx="2033270" cy="830580"/>
          </a:xfrm>
          <a:prstGeom prst="rect">
            <a:avLst/>
          </a:prstGeom>
        </p:spPr>
      </p:pic>
      <p:pic>
        <p:nvPicPr>
          <p:cNvPr id="49" name="图片 48" descr="IMG_1845"/>
          <p:cNvPicPr>
            <a:picLocks noChangeAspect="1"/>
          </p:cNvPicPr>
          <p:nvPr/>
        </p:nvPicPr>
        <p:blipFill>
          <a:blip r:embed="rId2"/>
          <a:srcRect r="24390"/>
          <a:stretch>
            <a:fillRect/>
          </a:stretch>
        </p:blipFill>
        <p:spPr>
          <a:xfrm>
            <a:off x="4137660" y="3348355"/>
            <a:ext cx="869315" cy="1086485"/>
          </a:xfrm>
          <a:prstGeom prst="rect">
            <a:avLst/>
          </a:prstGeom>
        </p:spPr>
      </p:pic>
      <p:pic>
        <p:nvPicPr>
          <p:cNvPr id="50" name="图片 49" descr="IMG_1847"/>
          <p:cNvPicPr>
            <a:picLocks noChangeAspect="1"/>
          </p:cNvPicPr>
          <p:nvPr/>
        </p:nvPicPr>
        <p:blipFill>
          <a:blip r:embed="rId3"/>
          <a:stretch>
            <a:fillRect/>
          </a:stretch>
        </p:blipFill>
        <p:spPr>
          <a:xfrm>
            <a:off x="6797675" y="3381375"/>
            <a:ext cx="1158240" cy="105346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9144000" cy="54864"/>
          </a:xfrm>
          <a:prstGeom prst="rect">
            <a:avLst/>
          </a:prstGeom>
          <a:solidFill>
            <a:srgbClr val="C8102E"/>
          </a:solidFill>
        </p:spPr>
      </p:sp>
      <p:sp>
        <p:nvSpPr>
          <p:cNvPr id="3" name="Shape 1"/>
          <p:cNvSpPr/>
          <p:nvPr/>
        </p:nvSpPr>
        <p:spPr>
          <a:xfrm>
            <a:off x="457200" y="320040"/>
            <a:ext cx="54864" cy="411480"/>
          </a:xfrm>
          <a:prstGeom prst="rect">
            <a:avLst/>
          </a:prstGeom>
          <a:solidFill>
            <a:srgbClr val="C8102E"/>
          </a:solidFill>
        </p:spPr>
      </p:sp>
      <p:sp>
        <p:nvSpPr>
          <p:cNvPr id="4" name="Text 2"/>
          <p:cNvSpPr/>
          <p:nvPr/>
        </p:nvSpPr>
        <p:spPr>
          <a:xfrm>
            <a:off x="658368" y="274320"/>
            <a:ext cx="7772400" cy="502920"/>
          </a:xfrm>
          <a:prstGeom prst="rect">
            <a:avLst/>
          </a:prstGeom>
          <a:noFill/>
        </p:spPr>
        <p:txBody>
          <a:bodyPr wrap="square" lIns="0" tIns="0" rIns="0" bIns="0" rtlCol="0" anchor="ctr"/>
          <a:lstStyle/>
          <a:p>
            <a:pPr marL="0" indent="0" algn="l">
              <a:buNone/>
            </a:pPr>
            <a:r>
              <a:rPr lang="en-US" sz="2000" b="1"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0"/>
              </a:rPr>
              <a:t>消费者洞察：用户真正在说什么</a:t>
            </a:r>
            <a:endParaRPr lang="en-US" sz="2000" dirty="0"/>
          </a:p>
        </p:txBody>
      </p:sp>
      <p:sp>
        <p:nvSpPr>
          <p:cNvPr id="6" name="Text 4"/>
          <p:cNvSpPr/>
          <p:nvPr/>
        </p:nvSpPr>
        <p:spPr>
          <a:xfrm>
            <a:off x="8412480" y="4709160"/>
            <a:ext cx="457200" cy="320040"/>
          </a:xfrm>
          <a:prstGeom prst="rect">
            <a:avLst/>
          </a:prstGeom>
          <a:noFill/>
        </p:spPr>
        <p:txBody>
          <a:bodyPr wrap="square" rtlCol="0" anchor="ctr"/>
          <a:lstStyle/>
          <a:p>
            <a:pPr marL="0" indent="0" algn="ctr">
              <a:buNone/>
            </a:pPr>
            <a:r>
              <a:rPr lang="en-US" sz="900" dirty="0">
                <a:solidFill>
                  <a:srgbClr val="666666"/>
                </a:solidFill>
              </a:rPr>
              <a:t>07</a:t>
            </a:r>
            <a:endParaRPr lang="en-US" sz="900" dirty="0"/>
          </a:p>
        </p:txBody>
      </p:sp>
      <p:sp>
        <p:nvSpPr>
          <p:cNvPr id="7" name="Shape 5"/>
          <p:cNvSpPr/>
          <p:nvPr/>
        </p:nvSpPr>
        <p:spPr>
          <a:xfrm>
            <a:off x="0" y="5088636"/>
            <a:ext cx="9144000" cy="54864"/>
          </a:xfrm>
          <a:prstGeom prst="rect">
            <a:avLst/>
          </a:prstGeom>
          <a:solidFill>
            <a:srgbClr val="C8102E"/>
          </a:solidFill>
        </p:spPr>
      </p:sp>
      <p:pic>
        <p:nvPicPr>
          <p:cNvPr id="8" name="Image 0" descr="preencoded.png"/>
          <p:cNvPicPr>
            <a:picLocks noChangeAspect="1"/>
          </p:cNvPicPr>
          <p:nvPr/>
        </p:nvPicPr>
        <p:blipFill>
          <a:blip r:embed="rId1"/>
          <a:stretch>
            <a:fillRect/>
          </a:stretch>
        </p:blipFill>
        <p:spPr>
          <a:xfrm>
            <a:off x="457200" y="906780"/>
            <a:ext cx="201168" cy="201168"/>
          </a:xfrm>
          <a:prstGeom prst="rect">
            <a:avLst/>
          </a:prstGeom>
        </p:spPr>
      </p:pic>
      <p:sp>
        <p:nvSpPr>
          <p:cNvPr id="9" name="Text 6"/>
          <p:cNvSpPr/>
          <p:nvPr/>
        </p:nvSpPr>
        <p:spPr>
          <a:xfrm>
            <a:off x="713232" y="888492"/>
            <a:ext cx="2286000" cy="256032"/>
          </a:xfrm>
          <a:prstGeom prst="rect">
            <a:avLst/>
          </a:prstGeom>
          <a:noFill/>
        </p:spPr>
        <p:txBody>
          <a:bodyPr wrap="square" lIns="0" tIns="0" rIns="0" bIns="0" rtlCol="0" anchor="ctr"/>
          <a:lstStyle/>
          <a:p>
            <a:pPr marL="0" indent="0">
              <a:buNone/>
            </a:pPr>
            <a:r>
              <a:rPr lang="en-US" sz="1200" b="1" dirty="0">
                <a:solidFill>
                  <a:srgbClr val="333333"/>
                </a:solidFill>
              </a:rPr>
              <a:t>正向高频反馈</a:t>
            </a:r>
            <a:endParaRPr lang="en-US" sz="1200" dirty="0"/>
          </a:p>
        </p:txBody>
      </p:sp>
      <p:sp>
        <p:nvSpPr>
          <p:cNvPr id="10" name="Shape 7"/>
          <p:cNvSpPr/>
          <p:nvPr/>
        </p:nvSpPr>
        <p:spPr>
          <a:xfrm>
            <a:off x="457200" y="1181100"/>
            <a:ext cx="3931920" cy="292608"/>
          </a:xfrm>
          <a:prstGeom prst="rect">
            <a:avLst/>
          </a:prstGeom>
          <a:solidFill>
            <a:srgbClr val="C8102E"/>
          </a:solidFill>
        </p:spPr>
      </p:sp>
      <p:sp>
        <p:nvSpPr>
          <p:cNvPr id="11" name="Text 8"/>
          <p:cNvSpPr/>
          <p:nvPr/>
        </p:nvSpPr>
        <p:spPr>
          <a:xfrm>
            <a:off x="457200" y="1181100"/>
            <a:ext cx="1005840" cy="292608"/>
          </a:xfrm>
          <a:prstGeom prst="rect">
            <a:avLst/>
          </a:prstGeom>
          <a:noFill/>
        </p:spPr>
        <p:txBody>
          <a:bodyPr wrap="square" lIns="0" tIns="0" rIns="0" bIns="0" rtlCol="0" anchor="ctr"/>
          <a:lstStyle/>
          <a:p>
            <a:pPr marL="0" indent="0" algn="ctr">
              <a:buNone/>
            </a:pPr>
            <a:r>
              <a:rPr lang="en-US" sz="850" b="1" dirty="0">
                <a:solidFill>
                  <a:srgbClr val="FFFFFF"/>
                </a:solidFill>
              </a:rPr>
              <a:t>反馈类型</a:t>
            </a:r>
            <a:endParaRPr lang="en-US" sz="850" dirty="0"/>
          </a:p>
        </p:txBody>
      </p:sp>
      <p:sp>
        <p:nvSpPr>
          <p:cNvPr id="12" name="Text 9"/>
          <p:cNvSpPr/>
          <p:nvPr/>
        </p:nvSpPr>
        <p:spPr>
          <a:xfrm>
            <a:off x="1463040" y="1181100"/>
            <a:ext cx="1371600" cy="292608"/>
          </a:xfrm>
          <a:prstGeom prst="rect">
            <a:avLst/>
          </a:prstGeom>
          <a:noFill/>
        </p:spPr>
        <p:txBody>
          <a:bodyPr wrap="square" lIns="0" tIns="0" rIns="0" bIns="0" rtlCol="0" anchor="ctr"/>
          <a:lstStyle/>
          <a:p>
            <a:pPr marL="0" indent="0" algn="ctr">
              <a:buNone/>
            </a:pPr>
            <a:r>
              <a:rPr lang="en-US" sz="850" b="1" dirty="0">
                <a:solidFill>
                  <a:srgbClr val="FFFFFF"/>
                </a:solidFill>
              </a:rPr>
              <a:t>用户语言</a:t>
            </a:r>
            <a:endParaRPr lang="en-US" sz="850" dirty="0"/>
          </a:p>
        </p:txBody>
      </p:sp>
      <p:sp>
        <p:nvSpPr>
          <p:cNvPr id="13" name="Text 10"/>
          <p:cNvSpPr/>
          <p:nvPr/>
        </p:nvSpPr>
        <p:spPr>
          <a:xfrm>
            <a:off x="2834640" y="1181100"/>
            <a:ext cx="1554480" cy="292608"/>
          </a:xfrm>
          <a:prstGeom prst="rect">
            <a:avLst/>
          </a:prstGeom>
          <a:noFill/>
        </p:spPr>
        <p:txBody>
          <a:bodyPr wrap="square" lIns="0" tIns="0" rIns="0" bIns="0" rtlCol="0" anchor="ctr"/>
          <a:lstStyle/>
          <a:p>
            <a:pPr marL="0" indent="0" algn="ctr">
              <a:buNone/>
            </a:pPr>
            <a:r>
              <a:rPr lang="en-US" sz="850" b="1" dirty="0">
                <a:solidFill>
                  <a:srgbClr val="FFFFFF"/>
                </a:solidFill>
              </a:rPr>
              <a:t>营销解读</a:t>
            </a:r>
            <a:endParaRPr lang="en-US" sz="850" dirty="0"/>
          </a:p>
        </p:txBody>
      </p:sp>
      <p:sp>
        <p:nvSpPr>
          <p:cNvPr id="14" name="Shape 11"/>
          <p:cNvSpPr/>
          <p:nvPr/>
        </p:nvSpPr>
        <p:spPr>
          <a:xfrm>
            <a:off x="457200" y="1473708"/>
            <a:ext cx="3931920" cy="347472"/>
          </a:xfrm>
          <a:prstGeom prst="rect">
            <a:avLst/>
          </a:prstGeom>
          <a:solidFill>
            <a:srgbClr val="FFF0F0"/>
          </a:solidFill>
        </p:spPr>
      </p:sp>
      <p:sp>
        <p:nvSpPr>
          <p:cNvPr id="15" name="Text 12"/>
          <p:cNvSpPr/>
          <p:nvPr/>
        </p:nvSpPr>
        <p:spPr>
          <a:xfrm>
            <a:off x="456565" y="1473835"/>
            <a:ext cx="1017905" cy="347345"/>
          </a:xfrm>
          <a:prstGeom prst="rect">
            <a:avLst/>
          </a:prstGeom>
          <a:noFill/>
        </p:spPr>
        <p:txBody>
          <a:bodyPr wrap="square" lIns="0" tIns="0" rIns="0" bIns="0" rtlCol="0" anchor="ctr"/>
          <a:lstStyle/>
          <a:p>
            <a:pPr marL="0" indent="0" algn="ctr">
              <a:buNone/>
            </a:pPr>
            <a:r>
              <a:rPr lang="en-US" sz="850" b="1" dirty="0">
                <a:solidFill>
                  <a:srgbClr val="333333"/>
                </a:solidFill>
              </a:rPr>
              <a:t>即时肤感好</a:t>
            </a:r>
            <a:endParaRPr lang="en-US" sz="850" dirty="0"/>
          </a:p>
        </p:txBody>
      </p:sp>
      <p:sp>
        <p:nvSpPr>
          <p:cNvPr id="16" name="Text 13"/>
          <p:cNvSpPr/>
          <p:nvPr/>
        </p:nvSpPr>
        <p:spPr>
          <a:xfrm>
            <a:off x="1487170" y="1473835"/>
            <a:ext cx="1270000" cy="347345"/>
          </a:xfrm>
          <a:prstGeom prst="rect">
            <a:avLst/>
          </a:prstGeom>
          <a:noFill/>
        </p:spPr>
        <p:txBody>
          <a:bodyPr wrap="square" lIns="0" tIns="0" rIns="0" bIns="0" rtlCol="0" anchor="ctr"/>
          <a:lstStyle/>
          <a:p>
            <a:pPr marL="0" indent="0" algn="ctr">
              <a:buNone/>
            </a:pPr>
            <a:r>
              <a:rPr lang="en-US" sz="800" dirty="0">
                <a:solidFill>
                  <a:srgbClr val="666666"/>
                </a:solidFill>
              </a:rPr>
              <a:t>水润不黏好吸收</a:t>
            </a:r>
            <a:endParaRPr lang="en-US" sz="800" dirty="0"/>
          </a:p>
        </p:txBody>
      </p:sp>
      <p:sp>
        <p:nvSpPr>
          <p:cNvPr id="17" name="Text 14"/>
          <p:cNvSpPr/>
          <p:nvPr/>
        </p:nvSpPr>
        <p:spPr>
          <a:xfrm>
            <a:off x="2783205" y="1473835"/>
            <a:ext cx="1570990" cy="347345"/>
          </a:xfrm>
          <a:prstGeom prst="rect">
            <a:avLst/>
          </a:prstGeom>
          <a:noFill/>
        </p:spPr>
        <p:txBody>
          <a:bodyPr wrap="square" lIns="0" tIns="0" rIns="0" bIns="0" rtlCol="0" anchor="ctr"/>
          <a:lstStyle/>
          <a:p>
            <a:pPr marL="0" indent="0" algn="ctr">
              <a:buNone/>
            </a:pPr>
            <a:r>
              <a:rPr lang="en-US" sz="800" dirty="0">
                <a:solidFill>
                  <a:srgbClr val="C8102E"/>
                </a:solidFill>
              </a:rPr>
              <a:t>短期体感是转化核心钩子</a:t>
            </a:r>
            <a:endParaRPr lang="en-US" sz="800" dirty="0"/>
          </a:p>
        </p:txBody>
      </p:sp>
      <p:sp>
        <p:nvSpPr>
          <p:cNvPr id="18" name="Shape 15"/>
          <p:cNvSpPr/>
          <p:nvPr/>
        </p:nvSpPr>
        <p:spPr>
          <a:xfrm>
            <a:off x="457200" y="1821180"/>
            <a:ext cx="3931920" cy="347472"/>
          </a:xfrm>
          <a:prstGeom prst="rect">
            <a:avLst/>
          </a:prstGeom>
          <a:solidFill>
            <a:srgbClr val="FFFFFF"/>
          </a:solidFill>
        </p:spPr>
      </p:sp>
      <p:sp>
        <p:nvSpPr>
          <p:cNvPr id="19" name="Text 16"/>
          <p:cNvSpPr/>
          <p:nvPr/>
        </p:nvSpPr>
        <p:spPr>
          <a:xfrm>
            <a:off x="535305" y="1821180"/>
            <a:ext cx="939165" cy="347345"/>
          </a:xfrm>
          <a:prstGeom prst="rect">
            <a:avLst/>
          </a:prstGeom>
          <a:noFill/>
        </p:spPr>
        <p:txBody>
          <a:bodyPr wrap="square" lIns="0" tIns="0" rIns="0" bIns="0" rtlCol="0" anchor="ctr"/>
          <a:lstStyle/>
          <a:p>
            <a:pPr marL="0" indent="0" algn="ctr">
              <a:buNone/>
            </a:pPr>
            <a:r>
              <a:rPr lang="en-US" sz="850" b="1" dirty="0">
                <a:solidFill>
                  <a:srgbClr val="333333"/>
                </a:solidFill>
              </a:rPr>
              <a:t>妆前打底效果</a:t>
            </a:r>
            <a:endParaRPr lang="en-US" sz="850" dirty="0"/>
          </a:p>
        </p:txBody>
      </p:sp>
      <p:sp>
        <p:nvSpPr>
          <p:cNvPr id="20" name="Text 17"/>
          <p:cNvSpPr/>
          <p:nvPr/>
        </p:nvSpPr>
        <p:spPr>
          <a:xfrm>
            <a:off x="1477010" y="1821180"/>
            <a:ext cx="1280160" cy="347345"/>
          </a:xfrm>
          <a:prstGeom prst="rect">
            <a:avLst/>
          </a:prstGeom>
          <a:noFill/>
        </p:spPr>
        <p:txBody>
          <a:bodyPr wrap="square" lIns="0" tIns="0" rIns="0" bIns="0" rtlCol="0" anchor="ctr"/>
          <a:lstStyle/>
          <a:p>
            <a:pPr marL="0" indent="0" algn="ctr">
              <a:buNone/>
            </a:pPr>
            <a:r>
              <a:rPr lang="en-US" sz="800" dirty="0">
                <a:solidFill>
                  <a:srgbClr val="666666"/>
                </a:solidFill>
              </a:rPr>
              <a:t>上妆不卡粉更服帖</a:t>
            </a:r>
            <a:endParaRPr lang="en-US" sz="800" dirty="0"/>
          </a:p>
        </p:txBody>
      </p:sp>
      <p:sp>
        <p:nvSpPr>
          <p:cNvPr id="21" name="Text 18"/>
          <p:cNvSpPr/>
          <p:nvPr/>
        </p:nvSpPr>
        <p:spPr>
          <a:xfrm>
            <a:off x="2801620" y="1821180"/>
            <a:ext cx="1558290" cy="347345"/>
          </a:xfrm>
          <a:prstGeom prst="rect">
            <a:avLst/>
          </a:prstGeom>
          <a:noFill/>
        </p:spPr>
        <p:txBody>
          <a:bodyPr wrap="square" lIns="0" tIns="0" rIns="0" bIns="0" rtlCol="0" anchor="ctr"/>
          <a:lstStyle/>
          <a:p>
            <a:pPr marL="0" indent="0" algn="ctr">
              <a:buNone/>
            </a:pPr>
            <a:r>
              <a:rPr lang="en-US" sz="800" dirty="0">
                <a:solidFill>
                  <a:srgbClr val="C8102E"/>
                </a:solidFill>
              </a:rPr>
              <a:t>未被充分开发的增量场景</a:t>
            </a:r>
            <a:endParaRPr lang="en-US" sz="800" dirty="0"/>
          </a:p>
        </p:txBody>
      </p:sp>
      <p:sp>
        <p:nvSpPr>
          <p:cNvPr id="22" name="Shape 19"/>
          <p:cNvSpPr/>
          <p:nvPr/>
        </p:nvSpPr>
        <p:spPr>
          <a:xfrm>
            <a:off x="457200" y="2168652"/>
            <a:ext cx="3931920" cy="347472"/>
          </a:xfrm>
          <a:prstGeom prst="rect">
            <a:avLst/>
          </a:prstGeom>
          <a:solidFill>
            <a:srgbClr val="FFF0F0"/>
          </a:solidFill>
        </p:spPr>
      </p:sp>
      <p:sp>
        <p:nvSpPr>
          <p:cNvPr id="23" name="Text 20"/>
          <p:cNvSpPr/>
          <p:nvPr/>
        </p:nvSpPr>
        <p:spPr>
          <a:xfrm>
            <a:off x="436880" y="2168525"/>
            <a:ext cx="1036955" cy="347345"/>
          </a:xfrm>
          <a:prstGeom prst="rect">
            <a:avLst/>
          </a:prstGeom>
          <a:noFill/>
        </p:spPr>
        <p:txBody>
          <a:bodyPr wrap="square" lIns="0" tIns="0" rIns="0" bIns="0" rtlCol="0" anchor="ctr"/>
          <a:lstStyle/>
          <a:p>
            <a:pPr marL="0" indent="0" algn="ctr">
              <a:buNone/>
            </a:pPr>
            <a:r>
              <a:rPr lang="en-US" sz="850" b="1" dirty="0">
                <a:solidFill>
                  <a:srgbClr val="333333"/>
                </a:solidFill>
              </a:rPr>
              <a:t>性价比认可</a:t>
            </a:r>
            <a:endParaRPr lang="en-US" sz="850" dirty="0"/>
          </a:p>
        </p:txBody>
      </p:sp>
      <p:sp>
        <p:nvSpPr>
          <p:cNvPr id="24" name="Text 21"/>
          <p:cNvSpPr/>
          <p:nvPr/>
        </p:nvSpPr>
        <p:spPr>
          <a:xfrm>
            <a:off x="1501775" y="2168525"/>
            <a:ext cx="1250315" cy="347345"/>
          </a:xfrm>
          <a:prstGeom prst="rect">
            <a:avLst/>
          </a:prstGeom>
          <a:noFill/>
        </p:spPr>
        <p:txBody>
          <a:bodyPr wrap="square" lIns="0" tIns="0" rIns="0" bIns="0" rtlCol="0" anchor="ctr"/>
          <a:lstStyle/>
          <a:p>
            <a:pPr marL="0" indent="0" algn="ctr">
              <a:buNone/>
            </a:pPr>
            <a:r>
              <a:rPr lang="en-US" sz="800" dirty="0">
                <a:solidFill>
                  <a:srgbClr val="666666"/>
                </a:solidFill>
              </a:rPr>
              <a:t>这个价格不错</a:t>
            </a:r>
            <a:endParaRPr lang="en-US" sz="800" dirty="0"/>
          </a:p>
        </p:txBody>
      </p:sp>
      <p:sp>
        <p:nvSpPr>
          <p:cNvPr id="25" name="Text 22"/>
          <p:cNvSpPr/>
          <p:nvPr/>
        </p:nvSpPr>
        <p:spPr>
          <a:xfrm>
            <a:off x="2801620" y="2168525"/>
            <a:ext cx="1553210" cy="347345"/>
          </a:xfrm>
          <a:prstGeom prst="rect">
            <a:avLst/>
          </a:prstGeom>
          <a:noFill/>
        </p:spPr>
        <p:txBody>
          <a:bodyPr wrap="square" lIns="0" tIns="0" rIns="0" bIns="0" rtlCol="0" anchor="ctr"/>
          <a:lstStyle/>
          <a:p>
            <a:pPr marL="0" indent="0" algn="ctr">
              <a:buNone/>
            </a:pPr>
            <a:r>
              <a:rPr lang="en-US" sz="800" dirty="0">
                <a:solidFill>
                  <a:srgbClr val="C8102E"/>
                </a:solidFill>
              </a:rPr>
              <a:t>隐含品牌天花板风险</a:t>
            </a:r>
            <a:endParaRPr lang="en-US" sz="800" dirty="0"/>
          </a:p>
        </p:txBody>
      </p:sp>
      <p:sp>
        <p:nvSpPr>
          <p:cNvPr id="26" name="Shape 23"/>
          <p:cNvSpPr/>
          <p:nvPr/>
        </p:nvSpPr>
        <p:spPr>
          <a:xfrm>
            <a:off x="457200" y="2516124"/>
            <a:ext cx="3931920" cy="347472"/>
          </a:xfrm>
          <a:prstGeom prst="rect">
            <a:avLst/>
          </a:prstGeom>
          <a:solidFill>
            <a:srgbClr val="FFFFFF"/>
          </a:solidFill>
        </p:spPr>
      </p:sp>
      <p:sp>
        <p:nvSpPr>
          <p:cNvPr id="27" name="Text 24"/>
          <p:cNvSpPr/>
          <p:nvPr/>
        </p:nvSpPr>
        <p:spPr>
          <a:xfrm>
            <a:off x="467360" y="2515870"/>
            <a:ext cx="996315" cy="347345"/>
          </a:xfrm>
          <a:prstGeom prst="rect">
            <a:avLst/>
          </a:prstGeom>
          <a:noFill/>
        </p:spPr>
        <p:txBody>
          <a:bodyPr wrap="square" lIns="0" tIns="0" rIns="0" bIns="0" rtlCol="0" anchor="ctr"/>
          <a:lstStyle/>
          <a:p>
            <a:pPr marL="0" indent="0" algn="ctr">
              <a:buNone/>
            </a:pPr>
            <a:r>
              <a:rPr lang="en-US" sz="850" b="1" dirty="0">
                <a:solidFill>
                  <a:srgbClr val="333333"/>
                </a:solidFill>
              </a:rPr>
              <a:t>便携卫生</a:t>
            </a:r>
            <a:endParaRPr lang="en-US" sz="850" dirty="0"/>
          </a:p>
        </p:txBody>
      </p:sp>
      <p:sp>
        <p:nvSpPr>
          <p:cNvPr id="28" name="Text 25"/>
          <p:cNvSpPr/>
          <p:nvPr/>
        </p:nvSpPr>
        <p:spPr>
          <a:xfrm>
            <a:off x="1516380" y="2516505"/>
            <a:ext cx="1208405" cy="347345"/>
          </a:xfrm>
          <a:prstGeom prst="rect">
            <a:avLst/>
          </a:prstGeom>
          <a:noFill/>
        </p:spPr>
        <p:txBody>
          <a:bodyPr wrap="square" lIns="0" tIns="0" rIns="0" bIns="0" rtlCol="0" anchor="ctr"/>
          <a:lstStyle/>
          <a:p>
            <a:pPr marL="0" indent="0" algn="ctr">
              <a:buNone/>
            </a:pPr>
            <a:r>
              <a:rPr lang="en-US" sz="800" dirty="0">
                <a:solidFill>
                  <a:srgbClr val="666666"/>
                </a:solidFill>
              </a:rPr>
              <a:t>次抛干净好带</a:t>
            </a:r>
            <a:endParaRPr lang="en-US" sz="800" dirty="0"/>
          </a:p>
        </p:txBody>
      </p:sp>
      <p:sp>
        <p:nvSpPr>
          <p:cNvPr id="29" name="Text 26"/>
          <p:cNvSpPr/>
          <p:nvPr/>
        </p:nvSpPr>
        <p:spPr>
          <a:xfrm>
            <a:off x="2834005" y="2515870"/>
            <a:ext cx="1515110" cy="347345"/>
          </a:xfrm>
          <a:prstGeom prst="rect">
            <a:avLst/>
          </a:prstGeom>
          <a:noFill/>
        </p:spPr>
        <p:txBody>
          <a:bodyPr wrap="square" lIns="0" tIns="0" rIns="0" bIns="0" rtlCol="0" anchor="ctr"/>
          <a:lstStyle/>
          <a:p>
            <a:pPr marL="0" indent="0" algn="ctr">
              <a:buNone/>
            </a:pPr>
            <a:r>
              <a:rPr lang="en-US" sz="800" dirty="0">
                <a:solidFill>
                  <a:srgbClr val="C8102E"/>
                </a:solidFill>
              </a:rPr>
              <a:t>可强化旅行/出差场景</a:t>
            </a:r>
            <a:endParaRPr lang="en-US" sz="800" dirty="0"/>
          </a:p>
        </p:txBody>
      </p:sp>
      <p:pic>
        <p:nvPicPr>
          <p:cNvPr id="30" name="Image 1" descr="preencoded.png"/>
          <p:cNvPicPr>
            <a:picLocks noChangeAspect="1"/>
          </p:cNvPicPr>
          <p:nvPr/>
        </p:nvPicPr>
        <p:blipFill>
          <a:blip r:embed="rId2"/>
          <a:stretch>
            <a:fillRect/>
          </a:stretch>
        </p:blipFill>
        <p:spPr>
          <a:xfrm>
            <a:off x="4754880" y="906780"/>
            <a:ext cx="201168" cy="201168"/>
          </a:xfrm>
          <a:prstGeom prst="rect">
            <a:avLst/>
          </a:prstGeom>
        </p:spPr>
      </p:pic>
      <p:sp>
        <p:nvSpPr>
          <p:cNvPr id="31" name="Text 27"/>
          <p:cNvSpPr/>
          <p:nvPr/>
        </p:nvSpPr>
        <p:spPr>
          <a:xfrm>
            <a:off x="5010912" y="888492"/>
            <a:ext cx="2743200" cy="256032"/>
          </a:xfrm>
          <a:prstGeom prst="rect">
            <a:avLst/>
          </a:prstGeom>
          <a:noFill/>
        </p:spPr>
        <p:txBody>
          <a:bodyPr wrap="square" lIns="0" tIns="0" rIns="0" bIns="0" rtlCol="0" anchor="ctr"/>
          <a:lstStyle/>
          <a:p>
            <a:pPr marL="0" indent="0">
              <a:buNone/>
            </a:pPr>
            <a:r>
              <a:rPr lang="en-US" sz="1200" b="1" dirty="0">
                <a:solidFill>
                  <a:srgbClr val="333333"/>
                </a:solidFill>
              </a:rPr>
              <a:t>负向信号与优化机会</a:t>
            </a:r>
            <a:endParaRPr lang="en-US" sz="1200" dirty="0"/>
          </a:p>
        </p:txBody>
      </p:sp>
      <p:sp>
        <p:nvSpPr>
          <p:cNvPr id="32" name="Shape 28"/>
          <p:cNvSpPr/>
          <p:nvPr/>
        </p:nvSpPr>
        <p:spPr>
          <a:xfrm>
            <a:off x="4754880" y="1181100"/>
            <a:ext cx="3931920" cy="292608"/>
          </a:xfrm>
          <a:prstGeom prst="rect">
            <a:avLst/>
          </a:prstGeom>
          <a:solidFill>
            <a:srgbClr val="C8102E"/>
          </a:solidFill>
        </p:spPr>
      </p:sp>
      <p:sp>
        <p:nvSpPr>
          <p:cNvPr id="33" name="Text 29"/>
          <p:cNvSpPr/>
          <p:nvPr/>
        </p:nvSpPr>
        <p:spPr>
          <a:xfrm>
            <a:off x="4754880" y="1181100"/>
            <a:ext cx="1005840" cy="292608"/>
          </a:xfrm>
          <a:prstGeom prst="rect">
            <a:avLst/>
          </a:prstGeom>
          <a:noFill/>
        </p:spPr>
        <p:txBody>
          <a:bodyPr wrap="square" lIns="0" tIns="0" rIns="0" bIns="0" rtlCol="0" anchor="ctr"/>
          <a:lstStyle/>
          <a:p>
            <a:pPr marL="0" indent="0" algn="ctr">
              <a:buNone/>
            </a:pPr>
            <a:r>
              <a:rPr lang="en-US" sz="850" b="1" dirty="0">
                <a:solidFill>
                  <a:srgbClr val="FFFFFF"/>
                </a:solidFill>
              </a:rPr>
              <a:t>信号类型</a:t>
            </a:r>
            <a:endParaRPr lang="en-US" sz="850" dirty="0"/>
          </a:p>
        </p:txBody>
      </p:sp>
      <p:sp>
        <p:nvSpPr>
          <p:cNvPr id="34" name="Text 30"/>
          <p:cNvSpPr/>
          <p:nvPr/>
        </p:nvSpPr>
        <p:spPr>
          <a:xfrm>
            <a:off x="5760720" y="1181100"/>
            <a:ext cx="1371600" cy="292608"/>
          </a:xfrm>
          <a:prstGeom prst="rect">
            <a:avLst/>
          </a:prstGeom>
          <a:noFill/>
        </p:spPr>
        <p:txBody>
          <a:bodyPr wrap="square" lIns="0" tIns="0" rIns="0" bIns="0" rtlCol="0" anchor="ctr"/>
          <a:lstStyle/>
          <a:p>
            <a:pPr marL="0" indent="0" algn="ctr">
              <a:buNone/>
            </a:pPr>
            <a:r>
              <a:rPr lang="en-US" sz="850" b="1" dirty="0">
                <a:solidFill>
                  <a:srgbClr val="FFFFFF"/>
                </a:solidFill>
              </a:rPr>
              <a:t>用户原声</a:t>
            </a:r>
            <a:endParaRPr lang="en-US" sz="850" dirty="0"/>
          </a:p>
        </p:txBody>
      </p:sp>
      <p:sp>
        <p:nvSpPr>
          <p:cNvPr id="35" name="Text 31"/>
          <p:cNvSpPr/>
          <p:nvPr/>
        </p:nvSpPr>
        <p:spPr>
          <a:xfrm>
            <a:off x="7132320" y="1181100"/>
            <a:ext cx="1554480" cy="292608"/>
          </a:xfrm>
          <a:prstGeom prst="rect">
            <a:avLst/>
          </a:prstGeom>
          <a:noFill/>
        </p:spPr>
        <p:txBody>
          <a:bodyPr wrap="square" lIns="0" tIns="0" rIns="0" bIns="0" rtlCol="0" anchor="ctr"/>
          <a:lstStyle/>
          <a:p>
            <a:pPr marL="0" indent="0" algn="ctr">
              <a:buNone/>
            </a:pPr>
            <a:r>
              <a:rPr lang="en-US" sz="850" b="1" dirty="0">
                <a:solidFill>
                  <a:srgbClr val="FFFFFF"/>
                </a:solidFill>
              </a:rPr>
              <a:t>内容解法</a:t>
            </a:r>
            <a:endParaRPr lang="en-US" sz="850" dirty="0"/>
          </a:p>
        </p:txBody>
      </p:sp>
      <p:sp>
        <p:nvSpPr>
          <p:cNvPr id="36" name="Shape 32"/>
          <p:cNvSpPr/>
          <p:nvPr/>
        </p:nvSpPr>
        <p:spPr>
          <a:xfrm>
            <a:off x="4754880" y="1473708"/>
            <a:ext cx="3931920" cy="347472"/>
          </a:xfrm>
          <a:prstGeom prst="rect">
            <a:avLst/>
          </a:prstGeom>
          <a:solidFill>
            <a:srgbClr val="FFF0F0"/>
          </a:solidFill>
        </p:spPr>
      </p:sp>
      <p:sp>
        <p:nvSpPr>
          <p:cNvPr id="37" name="Text 33"/>
          <p:cNvSpPr/>
          <p:nvPr/>
        </p:nvSpPr>
        <p:spPr>
          <a:xfrm>
            <a:off x="4749165" y="1473835"/>
            <a:ext cx="1076960" cy="347345"/>
          </a:xfrm>
          <a:prstGeom prst="rect">
            <a:avLst/>
          </a:prstGeom>
          <a:noFill/>
        </p:spPr>
        <p:txBody>
          <a:bodyPr wrap="square" lIns="0" tIns="0" rIns="0" bIns="0" rtlCol="0" anchor="ctr"/>
          <a:lstStyle/>
          <a:p>
            <a:pPr marL="0" indent="0" algn="ctr">
              <a:buNone/>
            </a:pPr>
            <a:r>
              <a:rPr lang="en-US" sz="850" b="1" dirty="0">
                <a:solidFill>
                  <a:srgbClr val="333333"/>
                </a:solidFill>
              </a:rPr>
              <a:t>包装体验误读</a:t>
            </a:r>
            <a:endParaRPr lang="en-US" sz="850" dirty="0"/>
          </a:p>
        </p:txBody>
      </p:sp>
      <p:sp>
        <p:nvSpPr>
          <p:cNvPr id="38" name="Text 34"/>
          <p:cNvSpPr/>
          <p:nvPr/>
        </p:nvSpPr>
        <p:spPr>
          <a:xfrm>
            <a:off x="5813425" y="1473835"/>
            <a:ext cx="1390015" cy="347345"/>
          </a:xfrm>
          <a:prstGeom prst="rect">
            <a:avLst/>
          </a:prstGeom>
          <a:noFill/>
        </p:spPr>
        <p:txBody>
          <a:bodyPr wrap="square" lIns="0" tIns="0" rIns="0" bIns="0" rtlCol="0" anchor="ctr"/>
          <a:lstStyle/>
          <a:p>
            <a:pPr marL="0" indent="0" algn="ctr">
              <a:buNone/>
            </a:pPr>
            <a:r>
              <a:rPr lang="en-US" sz="800" dirty="0">
                <a:solidFill>
                  <a:srgbClr val="666666"/>
                </a:solidFill>
              </a:rPr>
              <a:t>难挤/1.5ml挤不干净</a:t>
            </a:r>
            <a:endParaRPr lang="en-US" sz="800" dirty="0"/>
          </a:p>
        </p:txBody>
      </p:sp>
      <p:sp>
        <p:nvSpPr>
          <p:cNvPr id="39" name="Text 35"/>
          <p:cNvSpPr/>
          <p:nvPr/>
        </p:nvSpPr>
        <p:spPr>
          <a:xfrm>
            <a:off x="7193280" y="1473835"/>
            <a:ext cx="1490980" cy="347345"/>
          </a:xfrm>
          <a:prstGeom prst="rect">
            <a:avLst/>
          </a:prstGeom>
          <a:noFill/>
        </p:spPr>
        <p:txBody>
          <a:bodyPr wrap="square" lIns="0" tIns="0" rIns="0" bIns="0" rtlCol="0" anchor="ctr"/>
          <a:lstStyle/>
          <a:p>
            <a:pPr marL="0" indent="0" algn="ctr">
              <a:buNone/>
            </a:pPr>
            <a:r>
              <a:rPr lang="en-US" sz="800" dirty="0">
                <a:solidFill>
                  <a:srgbClr val="C8102E"/>
                </a:solidFill>
              </a:rPr>
              <a:t>加入正确使用教育</a:t>
            </a:r>
            <a:endParaRPr lang="en-US" sz="800" dirty="0"/>
          </a:p>
        </p:txBody>
      </p:sp>
      <p:sp>
        <p:nvSpPr>
          <p:cNvPr id="40" name="Shape 36"/>
          <p:cNvSpPr/>
          <p:nvPr/>
        </p:nvSpPr>
        <p:spPr>
          <a:xfrm>
            <a:off x="4754880" y="1821180"/>
            <a:ext cx="3931920" cy="347472"/>
          </a:xfrm>
          <a:prstGeom prst="rect">
            <a:avLst/>
          </a:prstGeom>
          <a:solidFill>
            <a:srgbClr val="FFFFFF"/>
          </a:solidFill>
        </p:spPr>
      </p:sp>
      <p:sp>
        <p:nvSpPr>
          <p:cNvPr id="41" name="Text 37"/>
          <p:cNvSpPr/>
          <p:nvPr/>
        </p:nvSpPr>
        <p:spPr>
          <a:xfrm>
            <a:off x="4755515" y="1821180"/>
            <a:ext cx="1089660" cy="347345"/>
          </a:xfrm>
          <a:prstGeom prst="rect">
            <a:avLst/>
          </a:prstGeom>
          <a:noFill/>
        </p:spPr>
        <p:txBody>
          <a:bodyPr wrap="square" lIns="0" tIns="0" rIns="0" bIns="0" rtlCol="0" anchor="ctr"/>
          <a:lstStyle/>
          <a:p>
            <a:pPr marL="0" indent="0" algn="ctr">
              <a:buNone/>
            </a:pPr>
            <a:r>
              <a:rPr lang="en-US" sz="850" b="1" dirty="0">
                <a:solidFill>
                  <a:srgbClr val="333333"/>
                </a:solidFill>
              </a:rPr>
              <a:t>功效认知断层</a:t>
            </a:r>
            <a:endParaRPr lang="en-US" sz="850" dirty="0"/>
          </a:p>
        </p:txBody>
      </p:sp>
      <p:sp>
        <p:nvSpPr>
          <p:cNvPr id="42" name="Text 38"/>
          <p:cNvSpPr/>
          <p:nvPr/>
        </p:nvSpPr>
        <p:spPr>
          <a:xfrm>
            <a:off x="5845175" y="1821180"/>
            <a:ext cx="1357630" cy="347345"/>
          </a:xfrm>
          <a:prstGeom prst="rect">
            <a:avLst/>
          </a:prstGeom>
          <a:noFill/>
        </p:spPr>
        <p:txBody>
          <a:bodyPr wrap="square" lIns="0" tIns="0" rIns="0" bIns="0" rtlCol="0" anchor="ctr"/>
          <a:lstStyle/>
          <a:p>
            <a:pPr marL="0" indent="0" algn="ctr">
              <a:buNone/>
            </a:pPr>
            <a:r>
              <a:rPr lang="en-US" sz="800" dirty="0">
                <a:solidFill>
                  <a:srgbClr val="666666"/>
                </a:solidFill>
              </a:rPr>
              <a:t>保湿可以但抗老看不出</a:t>
            </a:r>
            <a:endParaRPr lang="en-US" sz="800" dirty="0"/>
          </a:p>
        </p:txBody>
      </p:sp>
      <p:sp>
        <p:nvSpPr>
          <p:cNvPr id="43" name="Text 39"/>
          <p:cNvSpPr/>
          <p:nvPr/>
        </p:nvSpPr>
        <p:spPr>
          <a:xfrm>
            <a:off x="7223760" y="1821180"/>
            <a:ext cx="1460500" cy="347345"/>
          </a:xfrm>
          <a:prstGeom prst="rect">
            <a:avLst/>
          </a:prstGeom>
          <a:noFill/>
        </p:spPr>
        <p:txBody>
          <a:bodyPr wrap="square" lIns="0" tIns="0" rIns="0" bIns="0" rtlCol="0" anchor="ctr"/>
          <a:lstStyle/>
          <a:p>
            <a:pPr marL="0" indent="0" algn="ctr">
              <a:buNone/>
            </a:pPr>
            <a:r>
              <a:rPr lang="en-US" sz="800" dirty="0">
                <a:solidFill>
                  <a:srgbClr val="C8102E"/>
                </a:solidFill>
              </a:rPr>
              <a:t>用肤感日记时间轴叙事</a:t>
            </a:r>
            <a:endParaRPr lang="en-US" sz="800" dirty="0"/>
          </a:p>
        </p:txBody>
      </p:sp>
      <p:sp>
        <p:nvSpPr>
          <p:cNvPr id="44" name="Shape 40"/>
          <p:cNvSpPr/>
          <p:nvPr/>
        </p:nvSpPr>
        <p:spPr>
          <a:xfrm>
            <a:off x="4754880" y="2168652"/>
            <a:ext cx="3931920" cy="347472"/>
          </a:xfrm>
          <a:prstGeom prst="rect">
            <a:avLst/>
          </a:prstGeom>
          <a:solidFill>
            <a:srgbClr val="FFF0F0"/>
          </a:solidFill>
        </p:spPr>
      </p:sp>
      <p:sp>
        <p:nvSpPr>
          <p:cNvPr id="45" name="Text 41"/>
          <p:cNvSpPr/>
          <p:nvPr/>
        </p:nvSpPr>
        <p:spPr>
          <a:xfrm>
            <a:off x="4756150" y="2168525"/>
            <a:ext cx="1070610" cy="347345"/>
          </a:xfrm>
          <a:prstGeom prst="rect">
            <a:avLst/>
          </a:prstGeom>
          <a:noFill/>
        </p:spPr>
        <p:txBody>
          <a:bodyPr wrap="square" lIns="0" tIns="0" rIns="0" bIns="0" rtlCol="0" anchor="ctr"/>
          <a:lstStyle/>
          <a:p>
            <a:pPr marL="0" indent="0" algn="ctr">
              <a:buNone/>
            </a:pPr>
            <a:r>
              <a:rPr lang="en-US" sz="850" b="1" dirty="0">
                <a:solidFill>
                  <a:srgbClr val="333333"/>
                </a:solidFill>
              </a:rPr>
              <a:t>批次差异信任</a:t>
            </a:r>
            <a:endParaRPr lang="en-US" sz="850" dirty="0"/>
          </a:p>
        </p:txBody>
      </p:sp>
      <p:sp>
        <p:nvSpPr>
          <p:cNvPr id="46" name="Text 42"/>
          <p:cNvSpPr/>
          <p:nvPr/>
        </p:nvSpPr>
        <p:spPr>
          <a:xfrm>
            <a:off x="5847080" y="2168525"/>
            <a:ext cx="1355090" cy="347345"/>
          </a:xfrm>
          <a:prstGeom prst="rect">
            <a:avLst/>
          </a:prstGeom>
          <a:noFill/>
        </p:spPr>
        <p:txBody>
          <a:bodyPr wrap="square" lIns="0" tIns="0" rIns="0" bIns="0" rtlCol="0" anchor="ctr"/>
          <a:lstStyle/>
          <a:p>
            <a:pPr marL="0" indent="0" algn="ctr">
              <a:buNone/>
            </a:pPr>
            <a:r>
              <a:rPr lang="en-US" sz="800" dirty="0">
                <a:solidFill>
                  <a:srgbClr val="666666"/>
                </a:solidFill>
              </a:rPr>
              <a:t>颜色和上次不一样</a:t>
            </a:r>
            <a:endParaRPr lang="en-US" sz="800" dirty="0"/>
          </a:p>
        </p:txBody>
      </p:sp>
      <p:sp>
        <p:nvSpPr>
          <p:cNvPr id="47" name="Text 43"/>
          <p:cNvSpPr/>
          <p:nvPr/>
        </p:nvSpPr>
        <p:spPr>
          <a:xfrm>
            <a:off x="7205345" y="2168525"/>
            <a:ext cx="1478915" cy="347345"/>
          </a:xfrm>
          <a:prstGeom prst="rect">
            <a:avLst/>
          </a:prstGeom>
          <a:noFill/>
        </p:spPr>
        <p:txBody>
          <a:bodyPr wrap="square" lIns="0" tIns="0" rIns="0" bIns="0" rtlCol="0" anchor="ctr"/>
          <a:lstStyle/>
          <a:p>
            <a:pPr marL="0" indent="0" algn="ctr">
              <a:buNone/>
            </a:pPr>
            <a:r>
              <a:rPr lang="en-US" sz="800" dirty="0">
                <a:solidFill>
                  <a:srgbClr val="C8102E"/>
                </a:solidFill>
              </a:rPr>
              <a:t>发布品质承诺类内容</a:t>
            </a:r>
            <a:endParaRPr lang="en-US" sz="800" dirty="0"/>
          </a:p>
        </p:txBody>
      </p:sp>
      <p:sp>
        <p:nvSpPr>
          <p:cNvPr id="48" name="Shape 44"/>
          <p:cNvSpPr/>
          <p:nvPr/>
        </p:nvSpPr>
        <p:spPr>
          <a:xfrm>
            <a:off x="4754880" y="2516124"/>
            <a:ext cx="3931920" cy="347472"/>
          </a:xfrm>
          <a:prstGeom prst="rect">
            <a:avLst/>
          </a:prstGeom>
          <a:solidFill>
            <a:srgbClr val="FFFFFF"/>
          </a:solidFill>
        </p:spPr>
      </p:sp>
      <p:sp>
        <p:nvSpPr>
          <p:cNvPr id="49" name="Text 45"/>
          <p:cNvSpPr/>
          <p:nvPr/>
        </p:nvSpPr>
        <p:spPr>
          <a:xfrm>
            <a:off x="4735195" y="2515870"/>
            <a:ext cx="1091565" cy="347345"/>
          </a:xfrm>
          <a:prstGeom prst="rect">
            <a:avLst/>
          </a:prstGeom>
          <a:noFill/>
        </p:spPr>
        <p:txBody>
          <a:bodyPr wrap="square" lIns="0" tIns="0" rIns="0" bIns="0" rtlCol="0" anchor="ctr"/>
          <a:lstStyle/>
          <a:p>
            <a:pPr marL="0" indent="0" algn="ctr">
              <a:buNone/>
            </a:pPr>
            <a:r>
              <a:rPr lang="en-US" sz="850" b="1" dirty="0">
                <a:solidFill>
                  <a:srgbClr val="333333"/>
                </a:solidFill>
              </a:rPr>
              <a:t>渠道价格乱象</a:t>
            </a:r>
            <a:endParaRPr lang="en-US" sz="850" dirty="0"/>
          </a:p>
        </p:txBody>
      </p:sp>
      <p:sp>
        <p:nvSpPr>
          <p:cNvPr id="50" name="Text 46"/>
          <p:cNvSpPr/>
          <p:nvPr/>
        </p:nvSpPr>
        <p:spPr>
          <a:xfrm>
            <a:off x="5847080" y="2515870"/>
            <a:ext cx="1355725" cy="347345"/>
          </a:xfrm>
          <a:prstGeom prst="rect">
            <a:avLst/>
          </a:prstGeom>
          <a:noFill/>
        </p:spPr>
        <p:txBody>
          <a:bodyPr wrap="square" lIns="0" tIns="0" rIns="0" bIns="0" rtlCol="0" anchor="ctr"/>
          <a:lstStyle/>
          <a:p>
            <a:pPr marL="0" indent="0" algn="ctr">
              <a:buNone/>
            </a:pPr>
            <a:r>
              <a:rPr lang="en-US" sz="800" dirty="0">
                <a:solidFill>
                  <a:srgbClr val="666666"/>
                </a:solidFill>
              </a:rPr>
              <a:t>不同主播价差20–40%</a:t>
            </a:r>
            <a:endParaRPr lang="en-US" sz="800" dirty="0"/>
          </a:p>
        </p:txBody>
      </p:sp>
      <p:sp>
        <p:nvSpPr>
          <p:cNvPr id="51" name="Text 47"/>
          <p:cNvSpPr/>
          <p:nvPr/>
        </p:nvSpPr>
        <p:spPr>
          <a:xfrm>
            <a:off x="7213600" y="2515870"/>
            <a:ext cx="1435100" cy="347345"/>
          </a:xfrm>
          <a:prstGeom prst="rect">
            <a:avLst/>
          </a:prstGeom>
          <a:noFill/>
        </p:spPr>
        <p:txBody>
          <a:bodyPr wrap="square" lIns="0" tIns="0" rIns="0" bIns="0" rtlCol="0" anchor="ctr"/>
          <a:lstStyle/>
          <a:p>
            <a:pPr marL="0" indent="0" algn="ctr">
              <a:buNone/>
            </a:pPr>
            <a:r>
              <a:rPr lang="en-US" sz="800" dirty="0">
                <a:solidFill>
                  <a:srgbClr val="C8102E"/>
                </a:solidFill>
              </a:rPr>
              <a:t>主动解释价格来源</a:t>
            </a:r>
            <a:endParaRPr lang="en-US" sz="800" dirty="0"/>
          </a:p>
        </p:txBody>
      </p:sp>
      <p:sp>
        <p:nvSpPr>
          <p:cNvPr id="52" name="Shape 48"/>
          <p:cNvSpPr/>
          <p:nvPr/>
        </p:nvSpPr>
        <p:spPr>
          <a:xfrm>
            <a:off x="485140" y="2863850"/>
            <a:ext cx="8229600" cy="640080"/>
          </a:xfrm>
          <a:prstGeom prst="rect">
            <a:avLst/>
          </a:prstGeom>
          <a:solidFill>
            <a:srgbClr val="C8102E"/>
          </a:solidFill>
        </p:spPr>
      </p:sp>
      <p:cxnSp>
        <p:nvCxnSpPr>
          <p:cNvPr id="59" name="直接连接符 58"/>
          <p:cNvCxnSpPr/>
          <p:nvPr/>
        </p:nvCxnSpPr>
        <p:spPr>
          <a:xfrm>
            <a:off x="1487805" y="1181100"/>
            <a:ext cx="0" cy="1539240"/>
          </a:xfrm>
          <a:prstGeom prst="line">
            <a:avLst/>
          </a:prstGeom>
          <a:ln w="12700" cmpd="sng">
            <a:solidFill>
              <a:schemeClr val="bg2"/>
            </a:solidFill>
            <a:prstDash val="sysDot"/>
          </a:ln>
        </p:spPr>
        <p:style>
          <a:lnRef idx="2">
            <a:schemeClr val="accent1"/>
          </a:lnRef>
          <a:fillRef idx="0">
            <a:srgbClr val="FFFFFF"/>
          </a:fillRef>
          <a:effectRef idx="0">
            <a:srgbClr val="FFFFFF"/>
          </a:effectRef>
          <a:fontRef idx="minor">
            <a:schemeClr val="tx1"/>
          </a:fontRef>
        </p:style>
      </p:cxnSp>
      <p:pic>
        <p:nvPicPr>
          <p:cNvPr id="53" name="Image 2" descr="preencoded.png"/>
          <p:cNvPicPr>
            <a:picLocks noChangeAspect="1"/>
          </p:cNvPicPr>
          <p:nvPr/>
        </p:nvPicPr>
        <p:blipFill>
          <a:blip r:embed="rId3"/>
          <a:stretch>
            <a:fillRect/>
          </a:stretch>
        </p:blipFill>
        <p:spPr>
          <a:xfrm>
            <a:off x="594360" y="3055620"/>
            <a:ext cx="256032" cy="256032"/>
          </a:xfrm>
          <a:prstGeom prst="rect">
            <a:avLst/>
          </a:prstGeom>
        </p:spPr>
      </p:pic>
      <p:sp>
        <p:nvSpPr>
          <p:cNvPr id="54" name="Text 49"/>
          <p:cNvSpPr/>
          <p:nvPr/>
        </p:nvSpPr>
        <p:spPr>
          <a:xfrm>
            <a:off x="932815" y="2900045"/>
            <a:ext cx="7589520" cy="640080"/>
          </a:xfrm>
          <a:prstGeom prst="rect">
            <a:avLst/>
          </a:prstGeom>
          <a:noFill/>
        </p:spPr>
        <p:txBody>
          <a:bodyPr wrap="square" lIns="0" tIns="0" rIns="0" bIns="0" rtlCol="0" anchor="ctr"/>
          <a:lstStyle/>
          <a:p>
            <a:pPr marL="0" indent="0">
              <a:buNone/>
            </a:pPr>
            <a:r>
              <a:rPr lang="en-US" sz="1000" b="1" dirty="0">
                <a:solidFill>
                  <a:srgbClr val="FFFFFF"/>
                </a:solidFill>
              </a:rPr>
              <a:t>核心洞察：用户对韩束次抛的信任基础是感官体验，而非功效奇迹。</a:t>
            </a:r>
            <a:endParaRPr lang="en-US" sz="1000" dirty="0"/>
          </a:p>
          <a:p>
            <a:pPr marL="0" indent="0" algn="r">
              <a:buNone/>
            </a:pPr>
            <a:r>
              <a:rPr lang="en-US" sz="1000" b="1" dirty="0">
                <a:solidFill>
                  <a:srgbClr val="FFFFFF"/>
                </a:solidFill>
              </a:rPr>
              <a:t>「舒服地用完，觉得状态改善是值得的」——这才是高转化的真实逻辑。</a:t>
            </a:r>
            <a:endParaRPr lang="en-US" sz="1000" dirty="0"/>
          </a:p>
        </p:txBody>
      </p:sp>
      <p:sp>
        <p:nvSpPr>
          <p:cNvPr id="55" name="Shape 50"/>
          <p:cNvSpPr/>
          <p:nvPr/>
        </p:nvSpPr>
        <p:spPr>
          <a:xfrm>
            <a:off x="457200" y="4030980"/>
            <a:ext cx="8229600" cy="502920"/>
          </a:xfrm>
          <a:prstGeom prst="rect">
            <a:avLst/>
          </a:prstGeom>
          <a:solidFill>
            <a:srgbClr val="FCEAEA"/>
          </a:solidFill>
        </p:spPr>
      </p:sp>
      <p:sp>
        <p:nvSpPr>
          <p:cNvPr id="57" name="Text 52"/>
          <p:cNvSpPr/>
          <p:nvPr/>
        </p:nvSpPr>
        <p:spPr>
          <a:xfrm>
            <a:off x="658368" y="4030980"/>
            <a:ext cx="7863840" cy="502920"/>
          </a:xfrm>
          <a:prstGeom prst="rect">
            <a:avLst/>
          </a:prstGeom>
          <a:noFill/>
        </p:spPr>
        <p:txBody>
          <a:bodyPr wrap="square" lIns="0" tIns="0" rIns="0" bIns="0" rtlCol="0" anchor="ctr"/>
          <a:lstStyle/>
          <a:p>
            <a:pPr marL="0" indent="0">
              <a:buNone/>
            </a:pPr>
            <a:r>
              <a:rPr lang="en-US" sz="950" i="1" dirty="0">
                <a:solidFill>
                  <a:srgbClr val="C8102E"/>
                </a:solidFill>
              </a:rPr>
              <a:t>📌 建议插入：高频好评词 vs 高频差评词双柱对比图 + 2–3条用户评论截图（遮名）</a:t>
            </a:r>
            <a:endParaRPr lang="en-US" sz="950" dirty="0"/>
          </a:p>
        </p:txBody>
      </p:sp>
      <p:cxnSp>
        <p:nvCxnSpPr>
          <p:cNvPr id="60" name="直接连接符 59"/>
          <p:cNvCxnSpPr/>
          <p:nvPr/>
        </p:nvCxnSpPr>
        <p:spPr>
          <a:xfrm>
            <a:off x="2773045" y="1181100"/>
            <a:ext cx="0" cy="1539240"/>
          </a:xfrm>
          <a:prstGeom prst="line">
            <a:avLst/>
          </a:prstGeom>
          <a:ln w="12700" cmpd="sng">
            <a:solidFill>
              <a:schemeClr val="bg2"/>
            </a:solidFill>
            <a:prstDash val="sysDot"/>
          </a:ln>
        </p:spPr>
        <p:style>
          <a:lnRef idx="2">
            <a:schemeClr val="accent1"/>
          </a:lnRef>
          <a:fillRef idx="0">
            <a:srgbClr val="FFFFFF"/>
          </a:fillRef>
          <a:effectRef idx="0">
            <a:srgbClr val="FFFFFF"/>
          </a:effectRef>
          <a:fontRef idx="minor">
            <a:schemeClr val="tx1"/>
          </a:fontRef>
        </p:style>
      </p:cxnSp>
      <p:cxnSp>
        <p:nvCxnSpPr>
          <p:cNvPr id="61" name="直接连接符 60"/>
          <p:cNvCxnSpPr/>
          <p:nvPr/>
        </p:nvCxnSpPr>
        <p:spPr>
          <a:xfrm>
            <a:off x="5813425" y="1181100"/>
            <a:ext cx="0" cy="1539240"/>
          </a:xfrm>
          <a:prstGeom prst="line">
            <a:avLst/>
          </a:prstGeom>
          <a:ln w="12700" cmpd="sng">
            <a:solidFill>
              <a:schemeClr val="bg2"/>
            </a:solidFill>
            <a:prstDash val="sysDot"/>
          </a:ln>
        </p:spPr>
        <p:style>
          <a:lnRef idx="2">
            <a:schemeClr val="accent1"/>
          </a:lnRef>
          <a:fillRef idx="0">
            <a:srgbClr val="FFFFFF"/>
          </a:fillRef>
          <a:effectRef idx="0">
            <a:srgbClr val="FFFFFF"/>
          </a:effectRef>
          <a:fontRef idx="minor">
            <a:schemeClr val="tx1"/>
          </a:fontRef>
        </p:style>
      </p:cxnSp>
      <p:cxnSp>
        <p:nvCxnSpPr>
          <p:cNvPr id="62" name="直接连接符 61"/>
          <p:cNvCxnSpPr/>
          <p:nvPr/>
        </p:nvCxnSpPr>
        <p:spPr>
          <a:xfrm>
            <a:off x="7202805" y="1181100"/>
            <a:ext cx="0" cy="1539240"/>
          </a:xfrm>
          <a:prstGeom prst="line">
            <a:avLst/>
          </a:prstGeom>
          <a:ln w="12700" cmpd="sng">
            <a:solidFill>
              <a:schemeClr val="bg2"/>
            </a:solidFill>
            <a:prstDash val="sysDot"/>
          </a:ln>
        </p:spPr>
        <p:style>
          <a:lnRef idx="2">
            <a:schemeClr val="accent1"/>
          </a:lnRef>
          <a:fillRef idx="0">
            <a:srgbClr val="FFFFFF"/>
          </a:fillRef>
          <a:effectRef idx="0">
            <a:srgbClr val="FFFFFF"/>
          </a:effectRef>
          <a:fontRef idx="minor">
            <a:schemeClr val="tx1"/>
          </a:fontRef>
        </p:style>
      </p:cxnSp>
      <p:pic>
        <p:nvPicPr>
          <p:cNvPr id="63" name="图片 62" descr="好评图"/>
          <p:cNvPicPr>
            <a:picLocks noChangeAspect="1"/>
          </p:cNvPicPr>
          <p:nvPr/>
        </p:nvPicPr>
        <p:blipFill>
          <a:blip r:embed="rId4"/>
          <a:srcRect t="16679" b="20411"/>
          <a:stretch>
            <a:fillRect/>
          </a:stretch>
        </p:blipFill>
        <p:spPr>
          <a:xfrm>
            <a:off x="467360" y="3533140"/>
            <a:ext cx="8247380" cy="121031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9144000" cy="54864"/>
          </a:xfrm>
          <a:prstGeom prst="rect">
            <a:avLst/>
          </a:prstGeom>
          <a:solidFill>
            <a:srgbClr val="C8102E"/>
          </a:solidFill>
        </p:spPr>
      </p:sp>
      <p:sp>
        <p:nvSpPr>
          <p:cNvPr id="3" name="Shape 1"/>
          <p:cNvSpPr/>
          <p:nvPr/>
        </p:nvSpPr>
        <p:spPr>
          <a:xfrm>
            <a:off x="457200" y="320040"/>
            <a:ext cx="54864" cy="411480"/>
          </a:xfrm>
          <a:prstGeom prst="rect">
            <a:avLst/>
          </a:prstGeom>
          <a:solidFill>
            <a:srgbClr val="C8102E"/>
          </a:solidFill>
        </p:spPr>
      </p:sp>
      <p:sp>
        <p:nvSpPr>
          <p:cNvPr id="4" name="Text 2"/>
          <p:cNvSpPr/>
          <p:nvPr/>
        </p:nvSpPr>
        <p:spPr>
          <a:xfrm>
            <a:off x="658368" y="274320"/>
            <a:ext cx="7772400" cy="502920"/>
          </a:xfrm>
          <a:prstGeom prst="rect">
            <a:avLst/>
          </a:prstGeom>
          <a:noFill/>
        </p:spPr>
        <p:txBody>
          <a:bodyPr wrap="square" lIns="0" tIns="0" rIns="0" bIns="0" rtlCol="0" anchor="ctr"/>
          <a:lstStyle/>
          <a:p>
            <a:pPr marL="0" indent="0" algn="l">
              <a:buNone/>
            </a:pPr>
            <a:r>
              <a:rPr lang="en-US" sz="2000" b="1"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0"/>
              </a:rPr>
              <a:t>韩束</a:t>
            </a:r>
            <a:r>
              <a:rPr lang="zh-CN" altLang="en-US" sz="2000" b="1"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0"/>
              </a:rPr>
              <a:t>次抛</a:t>
            </a:r>
            <a:r>
              <a:rPr lang="en-US" sz="2000" b="1"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0"/>
              </a:rPr>
              <a:t>当前核心问题诊断</a:t>
            </a:r>
            <a:endParaRPr lang="en-US" sz="2000" dirty="0"/>
          </a:p>
        </p:txBody>
      </p:sp>
      <p:sp>
        <p:nvSpPr>
          <p:cNvPr id="6" name="Text 4"/>
          <p:cNvSpPr/>
          <p:nvPr/>
        </p:nvSpPr>
        <p:spPr>
          <a:xfrm>
            <a:off x="8412480" y="4709160"/>
            <a:ext cx="457200" cy="320040"/>
          </a:xfrm>
          <a:prstGeom prst="rect">
            <a:avLst/>
          </a:prstGeom>
          <a:noFill/>
        </p:spPr>
        <p:txBody>
          <a:bodyPr wrap="square" rtlCol="0" anchor="ctr"/>
          <a:lstStyle/>
          <a:p>
            <a:pPr marL="0" indent="0" algn="ctr">
              <a:buNone/>
            </a:pPr>
            <a:r>
              <a:rPr lang="en-US" sz="900" dirty="0">
                <a:solidFill>
                  <a:srgbClr val="666666"/>
                </a:solidFill>
              </a:rPr>
              <a:t>08</a:t>
            </a:r>
            <a:endParaRPr lang="en-US" sz="900" dirty="0"/>
          </a:p>
        </p:txBody>
      </p:sp>
      <p:sp>
        <p:nvSpPr>
          <p:cNvPr id="7" name="Shape 5"/>
          <p:cNvSpPr/>
          <p:nvPr/>
        </p:nvSpPr>
        <p:spPr>
          <a:xfrm>
            <a:off x="0" y="5088636"/>
            <a:ext cx="9144000" cy="54864"/>
          </a:xfrm>
          <a:prstGeom prst="rect">
            <a:avLst/>
          </a:prstGeom>
          <a:solidFill>
            <a:srgbClr val="C8102E"/>
          </a:solidFill>
        </p:spPr>
      </p:sp>
      <p:sp>
        <p:nvSpPr>
          <p:cNvPr id="8" name="Shape 6"/>
          <p:cNvSpPr/>
          <p:nvPr/>
        </p:nvSpPr>
        <p:spPr>
          <a:xfrm>
            <a:off x="457200" y="1051560"/>
            <a:ext cx="8229600" cy="502920"/>
          </a:xfrm>
          <a:prstGeom prst="rect">
            <a:avLst/>
          </a:prstGeom>
          <a:solidFill>
            <a:srgbClr val="C8102E"/>
          </a:solidFill>
        </p:spPr>
      </p:sp>
      <p:sp>
        <p:nvSpPr>
          <p:cNvPr id="9" name="Text 7"/>
          <p:cNvSpPr/>
          <p:nvPr/>
        </p:nvSpPr>
        <p:spPr>
          <a:xfrm>
            <a:off x="594360" y="1051560"/>
            <a:ext cx="7955280" cy="502920"/>
          </a:xfrm>
          <a:prstGeom prst="rect">
            <a:avLst/>
          </a:prstGeom>
          <a:noFill/>
        </p:spPr>
        <p:txBody>
          <a:bodyPr wrap="square" lIns="0" tIns="0" rIns="0" bIns="0" rtlCol="0" anchor="ctr"/>
          <a:lstStyle/>
          <a:p>
            <a:pPr marL="0" indent="0" algn="ctr">
              <a:buNone/>
            </a:pPr>
            <a:r>
              <a:rPr lang="en-US" sz="1400" b="1" dirty="0">
                <a:solidFill>
                  <a:srgbClr val="FFFFFF"/>
                </a:solidFill>
              </a:rPr>
              <a:t>感官信任已建立，功效信任待突破；卖点有量，但缺主心骨。</a:t>
            </a:r>
            <a:endParaRPr lang="en-US" sz="1400" dirty="0"/>
          </a:p>
        </p:txBody>
      </p:sp>
      <p:sp>
        <p:nvSpPr>
          <p:cNvPr id="10" name="Shape 8"/>
          <p:cNvSpPr/>
          <p:nvPr/>
        </p:nvSpPr>
        <p:spPr>
          <a:xfrm>
            <a:off x="457200" y="1737360"/>
            <a:ext cx="3931920" cy="1188720"/>
          </a:xfrm>
          <a:prstGeom prst="rect">
            <a:avLst/>
          </a:prstGeom>
          <a:solidFill>
            <a:srgbClr val="F5F5F5"/>
          </a:solidFill>
          <a:effectLst>
            <a:outerShdw blurRad="76200" dist="25400" dir="8100000" algn="bl" rotWithShape="0">
              <a:srgbClr val="000000">
                <a:alpha val="12000"/>
              </a:srgbClr>
            </a:outerShdw>
          </a:effectLst>
        </p:spPr>
      </p:sp>
      <p:sp>
        <p:nvSpPr>
          <p:cNvPr id="11" name="Shape 9"/>
          <p:cNvSpPr/>
          <p:nvPr/>
        </p:nvSpPr>
        <p:spPr>
          <a:xfrm>
            <a:off x="457200" y="1737360"/>
            <a:ext cx="3931920" cy="36576"/>
          </a:xfrm>
          <a:prstGeom prst="rect">
            <a:avLst/>
          </a:prstGeom>
          <a:solidFill>
            <a:srgbClr val="C8102E"/>
          </a:solidFill>
        </p:spPr>
      </p:sp>
      <p:sp>
        <p:nvSpPr>
          <p:cNvPr id="12" name="Text 10"/>
          <p:cNvSpPr/>
          <p:nvPr/>
        </p:nvSpPr>
        <p:spPr>
          <a:xfrm>
            <a:off x="594360" y="1828800"/>
            <a:ext cx="3657600" cy="274320"/>
          </a:xfrm>
          <a:prstGeom prst="rect">
            <a:avLst/>
          </a:prstGeom>
          <a:noFill/>
        </p:spPr>
        <p:txBody>
          <a:bodyPr wrap="square" lIns="0" tIns="0" rIns="0" bIns="0" rtlCol="0" anchor="ctr"/>
          <a:lstStyle/>
          <a:p>
            <a:pPr marL="0" indent="0">
              <a:buNone/>
            </a:pPr>
            <a:r>
              <a:rPr lang="en-US" sz="1200" b="1" dirty="0">
                <a:solidFill>
                  <a:srgbClr val="C8102E"/>
                </a:solidFill>
              </a:rPr>
              <a:t>卖点过满</a:t>
            </a:r>
            <a:endParaRPr lang="en-US" sz="1200" dirty="0"/>
          </a:p>
        </p:txBody>
      </p:sp>
      <p:sp>
        <p:nvSpPr>
          <p:cNvPr id="13" name="Text 11"/>
          <p:cNvSpPr/>
          <p:nvPr/>
        </p:nvSpPr>
        <p:spPr>
          <a:xfrm>
            <a:off x="594360" y="2148840"/>
            <a:ext cx="3657600" cy="320040"/>
          </a:xfrm>
          <a:prstGeom prst="rect">
            <a:avLst/>
          </a:prstGeom>
          <a:noFill/>
        </p:spPr>
        <p:txBody>
          <a:bodyPr wrap="square" lIns="0" tIns="0" rIns="0" bIns="0" rtlCol="0" anchor="ctr"/>
          <a:lstStyle/>
          <a:p>
            <a:pPr marL="0" indent="0">
              <a:buNone/>
            </a:pPr>
            <a:r>
              <a:rPr lang="en-US" sz="900" dirty="0">
                <a:solidFill>
                  <a:srgbClr val="333333"/>
                </a:solidFill>
              </a:rPr>
              <a:t>具体表现：充盈/淡纹/屏障/吸收/舒缓/提亮全在讲</a:t>
            </a:r>
            <a:endParaRPr lang="en-US" sz="900" dirty="0"/>
          </a:p>
        </p:txBody>
      </p:sp>
      <p:sp>
        <p:nvSpPr>
          <p:cNvPr id="14" name="Text 12"/>
          <p:cNvSpPr/>
          <p:nvPr/>
        </p:nvSpPr>
        <p:spPr>
          <a:xfrm>
            <a:off x="594360" y="2487168"/>
            <a:ext cx="3657600" cy="320040"/>
          </a:xfrm>
          <a:prstGeom prst="rect">
            <a:avLst/>
          </a:prstGeom>
          <a:noFill/>
        </p:spPr>
        <p:txBody>
          <a:bodyPr wrap="square" lIns="0" tIns="0" rIns="0" bIns="0" rtlCol="0" anchor="ctr"/>
          <a:lstStyle/>
          <a:p>
            <a:pPr marL="0" indent="0">
              <a:buNone/>
            </a:pPr>
            <a:r>
              <a:rPr lang="en-US" sz="900" i="1" dirty="0">
                <a:solidFill>
                  <a:srgbClr val="666666"/>
                </a:solidFill>
              </a:rPr>
              <a:t>影响：核心记忆点被稀释，转化效率受损</a:t>
            </a:r>
            <a:endParaRPr lang="en-US" sz="900" dirty="0"/>
          </a:p>
        </p:txBody>
      </p:sp>
      <p:sp>
        <p:nvSpPr>
          <p:cNvPr id="15" name="Shape 13"/>
          <p:cNvSpPr/>
          <p:nvPr/>
        </p:nvSpPr>
        <p:spPr>
          <a:xfrm>
            <a:off x="4663440" y="1737360"/>
            <a:ext cx="3931920" cy="1188720"/>
          </a:xfrm>
          <a:prstGeom prst="rect">
            <a:avLst/>
          </a:prstGeom>
          <a:solidFill>
            <a:srgbClr val="F5F5F5"/>
          </a:solidFill>
          <a:effectLst>
            <a:outerShdw blurRad="76200" dist="25400" dir="8100000" algn="bl" rotWithShape="0">
              <a:srgbClr val="000000">
                <a:alpha val="12000"/>
              </a:srgbClr>
            </a:outerShdw>
          </a:effectLst>
        </p:spPr>
      </p:sp>
      <p:sp>
        <p:nvSpPr>
          <p:cNvPr id="16" name="Shape 14"/>
          <p:cNvSpPr/>
          <p:nvPr/>
        </p:nvSpPr>
        <p:spPr>
          <a:xfrm>
            <a:off x="4663440" y="1737360"/>
            <a:ext cx="3931920" cy="36576"/>
          </a:xfrm>
          <a:prstGeom prst="rect">
            <a:avLst/>
          </a:prstGeom>
          <a:solidFill>
            <a:srgbClr val="C8102E"/>
          </a:solidFill>
        </p:spPr>
      </p:sp>
      <p:sp>
        <p:nvSpPr>
          <p:cNvPr id="17" name="Text 15"/>
          <p:cNvSpPr/>
          <p:nvPr/>
        </p:nvSpPr>
        <p:spPr>
          <a:xfrm>
            <a:off x="4800600" y="1828800"/>
            <a:ext cx="3657600" cy="274320"/>
          </a:xfrm>
          <a:prstGeom prst="rect">
            <a:avLst/>
          </a:prstGeom>
          <a:noFill/>
        </p:spPr>
        <p:txBody>
          <a:bodyPr wrap="square" lIns="0" tIns="0" rIns="0" bIns="0" rtlCol="0" anchor="ctr"/>
          <a:lstStyle/>
          <a:p>
            <a:pPr marL="0" indent="0">
              <a:buNone/>
            </a:pPr>
            <a:r>
              <a:rPr lang="en-US" sz="1200" b="1" dirty="0">
                <a:solidFill>
                  <a:srgbClr val="C8102E"/>
                </a:solidFill>
              </a:rPr>
              <a:t>科学话术与体感断层</a:t>
            </a:r>
            <a:endParaRPr lang="en-US" sz="1200" dirty="0"/>
          </a:p>
        </p:txBody>
      </p:sp>
      <p:sp>
        <p:nvSpPr>
          <p:cNvPr id="18" name="Text 16"/>
          <p:cNvSpPr/>
          <p:nvPr/>
        </p:nvSpPr>
        <p:spPr>
          <a:xfrm>
            <a:off x="4800600" y="2148840"/>
            <a:ext cx="3657600" cy="320040"/>
          </a:xfrm>
          <a:prstGeom prst="rect">
            <a:avLst/>
          </a:prstGeom>
          <a:noFill/>
        </p:spPr>
        <p:txBody>
          <a:bodyPr wrap="square" lIns="0" tIns="0" rIns="0" bIns="0" rtlCol="0" anchor="ctr"/>
          <a:lstStyle/>
          <a:p>
            <a:pPr marL="0" indent="0">
              <a:buNone/>
            </a:pPr>
            <a:r>
              <a:rPr lang="en-US" sz="900" dirty="0">
                <a:solidFill>
                  <a:srgbClr val="333333"/>
                </a:solidFill>
              </a:rPr>
              <a:t>具体表现：页面讲环六肽、悬油科技、屏障</a:t>
            </a:r>
            <a:endParaRPr lang="en-US" sz="900" dirty="0"/>
          </a:p>
        </p:txBody>
      </p:sp>
      <p:sp>
        <p:nvSpPr>
          <p:cNvPr id="19" name="Text 17"/>
          <p:cNvSpPr/>
          <p:nvPr/>
        </p:nvSpPr>
        <p:spPr>
          <a:xfrm>
            <a:off x="4800600" y="2487168"/>
            <a:ext cx="3657600" cy="320040"/>
          </a:xfrm>
          <a:prstGeom prst="rect">
            <a:avLst/>
          </a:prstGeom>
          <a:noFill/>
        </p:spPr>
        <p:txBody>
          <a:bodyPr wrap="square" lIns="0" tIns="0" rIns="0" bIns="0" rtlCol="0" anchor="ctr"/>
          <a:lstStyle/>
          <a:p>
            <a:pPr marL="0" indent="0">
              <a:buNone/>
            </a:pPr>
            <a:r>
              <a:rPr lang="en-US" sz="900" i="1" dirty="0">
                <a:solidFill>
                  <a:srgbClr val="666666"/>
                </a:solidFill>
              </a:rPr>
              <a:t>影响：品牌认知与用户感知存在语言鸿沟</a:t>
            </a:r>
            <a:endParaRPr lang="en-US" sz="900" dirty="0"/>
          </a:p>
        </p:txBody>
      </p:sp>
      <p:sp>
        <p:nvSpPr>
          <p:cNvPr id="20" name="Shape 18"/>
          <p:cNvSpPr/>
          <p:nvPr/>
        </p:nvSpPr>
        <p:spPr>
          <a:xfrm>
            <a:off x="457200" y="3063240"/>
            <a:ext cx="3931920" cy="1188720"/>
          </a:xfrm>
          <a:prstGeom prst="rect">
            <a:avLst/>
          </a:prstGeom>
          <a:solidFill>
            <a:srgbClr val="F5F5F5"/>
          </a:solidFill>
          <a:effectLst>
            <a:outerShdw blurRad="76200" dist="25400" dir="8100000" algn="bl" rotWithShape="0">
              <a:srgbClr val="000000">
                <a:alpha val="12000"/>
              </a:srgbClr>
            </a:outerShdw>
          </a:effectLst>
        </p:spPr>
      </p:sp>
      <p:sp>
        <p:nvSpPr>
          <p:cNvPr id="21" name="Shape 19"/>
          <p:cNvSpPr/>
          <p:nvPr/>
        </p:nvSpPr>
        <p:spPr>
          <a:xfrm>
            <a:off x="457200" y="3063240"/>
            <a:ext cx="3931920" cy="36576"/>
          </a:xfrm>
          <a:prstGeom prst="rect">
            <a:avLst/>
          </a:prstGeom>
          <a:solidFill>
            <a:srgbClr val="C8102E"/>
          </a:solidFill>
        </p:spPr>
      </p:sp>
      <p:sp>
        <p:nvSpPr>
          <p:cNvPr id="22" name="Text 20"/>
          <p:cNvSpPr/>
          <p:nvPr/>
        </p:nvSpPr>
        <p:spPr>
          <a:xfrm>
            <a:off x="594360" y="3154680"/>
            <a:ext cx="3657600" cy="274320"/>
          </a:xfrm>
          <a:prstGeom prst="rect">
            <a:avLst/>
          </a:prstGeom>
          <a:noFill/>
        </p:spPr>
        <p:txBody>
          <a:bodyPr wrap="square" lIns="0" tIns="0" rIns="0" bIns="0" rtlCol="0" anchor="ctr"/>
          <a:lstStyle/>
          <a:p>
            <a:pPr marL="0" indent="0">
              <a:buNone/>
            </a:pPr>
            <a:r>
              <a:rPr lang="en-US" sz="1200" b="1" dirty="0">
                <a:solidFill>
                  <a:srgbClr val="C8102E"/>
                </a:solidFill>
              </a:rPr>
              <a:t>短期承诺偏强</a:t>
            </a:r>
            <a:endParaRPr lang="en-US" sz="1200" dirty="0"/>
          </a:p>
        </p:txBody>
      </p:sp>
      <p:sp>
        <p:nvSpPr>
          <p:cNvPr id="23" name="Text 21"/>
          <p:cNvSpPr/>
          <p:nvPr/>
        </p:nvSpPr>
        <p:spPr>
          <a:xfrm>
            <a:off x="594360" y="3474720"/>
            <a:ext cx="3657600" cy="320040"/>
          </a:xfrm>
          <a:prstGeom prst="rect">
            <a:avLst/>
          </a:prstGeom>
          <a:noFill/>
        </p:spPr>
        <p:txBody>
          <a:bodyPr wrap="square" lIns="0" tIns="0" rIns="0" bIns="0" rtlCol="0" anchor="ctr"/>
          <a:lstStyle/>
          <a:p>
            <a:pPr marL="0" indent="0">
              <a:buNone/>
            </a:pPr>
            <a:r>
              <a:rPr lang="en-US" sz="900" dirty="0">
                <a:solidFill>
                  <a:srgbClr val="333333"/>
                </a:solidFill>
              </a:rPr>
              <a:t>具体表现：详情页强调快速见效</a:t>
            </a:r>
            <a:endParaRPr lang="en-US" sz="900" dirty="0"/>
          </a:p>
        </p:txBody>
      </p:sp>
      <p:sp>
        <p:nvSpPr>
          <p:cNvPr id="24" name="Text 22"/>
          <p:cNvSpPr/>
          <p:nvPr/>
        </p:nvSpPr>
        <p:spPr>
          <a:xfrm>
            <a:off x="594360" y="3813048"/>
            <a:ext cx="3657600" cy="320040"/>
          </a:xfrm>
          <a:prstGeom prst="rect">
            <a:avLst/>
          </a:prstGeom>
          <a:noFill/>
        </p:spPr>
        <p:txBody>
          <a:bodyPr wrap="square" lIns="0" tIns="0" rIns="0" bIns="0" rtlCol="0" anchor="ctr"/>
          <a:lstStyle/>
          <a:p>
            <a:pPr marL="0" indent="0">
              <a:buNone/>
            </a:pPr>
            <a:r>
              <a:rPr lang="en-US" sz="900" i="1" dirty="0">
                <a:solidFill>
                  <a:srgbClr val="666666"/>
                </a:solidFill>
              </a:rPr>
              <a:t>影响：预期落差→差评率↑→口碑侵蚀</a:t>
            </a:r>
            <a:endParaRPr lang="en-US" sz="900" dirty="0"/>
          </a:p>
        </p:txBody>
      </p:sp>
      <p:sp>
        <p:nvSpPr>
          <p:cNvPr id="25" name="Shape 23"/>
          <p:cNvSpPr/>
          <p:nvPr/>
        </p:nvSpPr>
        <p:spPr>
          <a:xfrm>
            <a:off x="4663440" y="3063240"/>
            <a:ext cx="3931920" cy="1188720"/>
          </a:xfrm>
          <a:prstGeom prst="rect">
            <a:avLst/>
          </a:prstGeom>
          <a:solidFill>
            <a:srgbClr val="F5F5F5"/>
          </a:solidFill>
          <a:effectLst>
            <a:outerShdw blurRad="76200" dist="25400" dir="8100000" algn="bl" rotWithShape="0">
              <a:srgbClr val="000000">
                <a:alpha val="12000"/>
              </a:srgbClr>
            </a:outerShdw>
          </a:effectLst>
        </p:spPr>
      </p:sp>
      <p:sp>
        <p:nvSpPr>
          <p:cNvPr id="26" name="Shape 24"/>
          <p:cNvSpPr/>
          <p:nvPr/>
        </p:nvSpPr>
        <p:spPr>
          <a:xfrm>
            <a:off x="4663440" y="3063240"/>
            <a:ext cx="3931920" cy="36576"/>
          </a:xfrm>
          <a:prstGeom prst="rect">
            <a:avLst/>
          </a:prstGeom>
          <a:solidFill>
            <a:srgbClr val="C8102E"/>
          </a:solidFill>
        </p:spPr>
      </p:sp>
      <p:sp>
        <p:nvSpPr>
          <p:cNvPr id="27" name="Text 25"/>
          <p:cNvSpPr/>
          <p:nvPr/>
        </p:nvSpPr>
        <p:spPr>
          <a:xfrm>
            <a:off x="4800600" y="3154680"/>
            <a:ext cx="3657600" cy="274320"/>
          </a:xfrm>
          <a:prstGeom prst="rect">
            <a:avLst/>
          </a:prstGeom>
          <a:noFill/>
        </p:spPr>
        <p:txBody>
          <a:bodyPr wrap="square" lIns="0" tIns="0" rIns="0" bIns="0" rtlCol="0" anchor="ctr"/>
          <a:lstStyle/>
          <a:p>
            <a:pPr marL="0" indent="0">
              <a:buNone/>
            </a:pPr>
            <a:r>
              <a:rPr lang="en-US" sz="1200" b="1" dirty="0">
                <a:solidFill>
                  <a:srgbClr val="C8102E"/>
                </a:solidFill>
              </a:rPr>
              <a:t>渠道价格混乱</a:t>
            </a:r>
            <a:endParaRPr lang="en-US" sz="1200" dirty="0"/>
          </a:p>
        </p:txBody>
      </p:sp>
      <p:sp>
        <p:nvSpPr>
          <p:cNvPr id="28" name="Text 26"/>
          <p:cNvSpPr/>
          <p:nvPr/>
        </p:nvSpPr>
        <p:spPr>
          <a:xfrm>
            <a:off x="4800600" y="3474720"/>
            <a:ext cx="3657600" cy="320040"/>
          </a:xfrm>
          <a:prstGeom prst="rect">
            <a:avLst/>
          </a:prstGeom>
          <a:noFill/>
        </p:spPr>
        <p:txBody>
          <a:bodyPr wrap="square" lIns="0" tIns="0" rIns="0" bIns="0" rtlCol="0" anchor="ctr"/>
          <a:lstStyle/>
          <a:p>
            <a:pPr marL="0" indent="0">
              <a:buNone/>
            </a:pPr>
            <a:r>
              <a:rPr lang="en-US" sz="900" dirty="0">
                <a:solidFill>
                  <a:srgbClr val="333333"/>
                </a:solidFill>
              </a:rPr>
              <a:t>具体表现：不同直播间价差可达20–40%</a:t>
            </a:r>
            <a:endParaRPr lang="en-US" sz="900" dirty="0"/>
          </a:p>
        </p:txBody>
      </p:sp>
      <p:sp>
        <p:nvSpPr>
          <p:cNvPr id="29" name="Text 27"/>
          <p:cNvSpPr/>
          <p:nvPr/>
        </p:nvSpPr>
        <p:spPr>
          <a:xfrm>
            <a:off x="4800600" y="3813048"/>
            <a:ext cx="3657600" cy="320040"/>
          </a:xfrm>
          <a:prstGeom prst="rect">
            <a:avLst/>
          </a:prstGeom>
          <a:noFill/>
        </p:spPr>
        <p:txBody>
          <a:bodyPr wrap="square" lIns="0" tIns="0" rIns="0" bIns="0" rtlCol="0" anchor="ctr"/>
          <a:lstStyle/>
          <a:p>
            <a:pPr marL="0" indent="0">
              <a:buNone/>
            </a:pPr>
            <a:r>
              <a:rPr lang="en-US" sz="900" i="1" dirty="0">
                <a:solidFill>
                  <a:srgbClr val="666666"/>
                </a:solidFill>
              </a:rPr>
              <a:t>影响：价格差异被解读为配方差异</a:t>
            </a:r>
            <a:endParaRPr lang="en-US" sz="9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9144000" cy="54864"/>
          </a:xfrm>
          <a:prstGeom prst="rect">
            <a:avLst/>
          </a:prstGeom>
          <a:solidFill>
            <a:srgbClr val="C8102E"/>
          </a:solidFill>
        </p:spPr>
      </p:sp>
      <p:sp>
        <p:nvSpPr>
          <p:cNvPr id="3" name="Shape 1"/>
          <p:cNvSpPr/>
          <p:nvPr/>
        </p:nvSpPr>
        <p:spPr>
          <a:xfrm>
            <a:off x="457200" y="320040"/>
            <a:ext cx="54864" cy="411480"/>
          </a:xfrm>
          <a:prstGeom prst="rect">
            <a:avLst/>
          </a:prstGeom>
          <a:solidFill>
            <a:srgbClr val="C8102E"/>
          </a:solidFill>
        </p:spPr>
      </p:sp>
      <p:sp>
        <p:nvSpPr>
          <p:cNvPr id="4" name="Text 2"/>
          <p:cNvSpPr/>
          <p:nvPr/>
        </p:nvSpPr>
        <p:spPr>
          <a:xfrm>
            <a:off x="658368" y="274320"/>
            <a:ext cx="7772400" cy="502920"/>
          </a:xfrm>
          <a:prstGeom prst="rect">
            <a:avLst/>
          </a:prstGeom>
          <a:noFill/>
        </p:spPr>
        <p:txBody>
          <a:bodyPr wrap="square" lIns="0" tIns="0" rIns="0" bIns="0" rtlCol="0" anchor="ctr"/>
          <a:lstStyle/>
          <a:p>
            <a:pPr marL="0" indent="0" algn="l">
              <a:buNone/>
            </a:pPr>
            <a:r>
              <a:rPr lang="en-US" sz="2000" b="1"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0"/>
              </a:rPr>
              <a:t>卖点重写：Before vs After</a:t>
            </a:r>
            <a:endParaRPr lang="en-US" sz="2000" dirty="0"/>
          </a:p>
        </p:txBody>
      </p:sp>
      <p:sp>
        <p:nvSpPr>
          <p:cNvPr id="6" name="Text 4"/>
          <p:cNvSpPr/>
          <p:nvPr/>
        </p:nvSpPr>
        <p:spPr>
          <a:xfrm>
            <a:off x="8412480" y="4709160"/>
            <a:ext cx="457200" cy="320040"/>
          </a:xfrm>
          <a:prstGeom prst="rect">
            <a:avLst/>
          </a:prstGeom>
          <a:noFill/>
        </p:spPr>
        <p:txBody>
          <a:bodyPr wrap="square" rtlCol="0" anchor="ctr"/>
          <a:lstStyle/>
          <a:p>
            <a:pPr marL="0" indent="0" algn="ctr">
              <a:buNone/>
            </a:pPr>
            <a:r>
              <a:rPr lang="en-US" sz="900" dirty="0">
                <a:solidFill>
                  <a:srgbClr val="666666"/>
                </a:solidFill>
              </a:rPr>
              <a:t>09</a:t>
            </a:r>
            <a:endParaRPr lang="en-US" sz="900" dirty="0"/>
          </a:p>
        </p:txBody>
      </p:sp>
      <p:sp>
        <p:nvSpPr>
          <p:cNvPr id="7" name="Shape 5"/>
          <p:cNvSpPr/>
          <p:nvPr/>
        </p:nvSpPr>
        <p:spPr>
          <a:xfrm>
            <a:off x="0" y="5088636"/>
            <a:ext cx="9144000" cy="54864"/>
          </a:xfrm>
          <a:prstGeom prst="rect">
            <a:avLst/>
          </a:prstGeom>
          <a:solidFill>
            <a:srgbClr val="C8102E"/>
          </a:solidFill>
        </p:spPr>
      </p:sp>
      <p:sp>
        <p:nvSpPr>
          <p:cNvPr id="8" name="Shape 6"/>
          <p:cNvSpPr/>
          <p:nvPr/>
        </p:nvSpPr>
        <p:spPr>
          <a:xfrm>
            <a:off x="457200" y="1051560"/>
            <a:ext cx="3931920" cy="347472"/>
          </a:xfrm>
          <a:prstGeom prst="rect">
            <a:avLst/>
          </a:prstGeom>
          <a:solidFill>
            <a:srgbClr val="666666"/>
          </a:solidFill>
        </p:spPr>
      </p:sp>
      <p:sp>
        <p:nvSpPr>
          <p:cNvPr id="9" name="Text 7"/>
          <p:cNvSpPr/>
          <p:nvPr/>
        </p:nvSpPr>
        <p:spPr>
          <a:xfrm>
            <a:off x="457200" y="1051560"/>
            <a:ext cx="3931920" cy="347472"/>
          </a:xfrm>
          <a:prstGeom prst="rect">
            <a:avLst/>
          </a:prstGeom>
          <a:noFill/>
        </p:spPr>
        <p:txBody>
          <a:bodyPr wrap="square" lIns="0" tIns="0" rIns="0" bIns="0" rtlCol="0" anchor="ctr"/>
          <a:lstStyle/>
          <a:p>
            <a:pPr marL="0" indent="0" algn="ctr">
              <a:buNone/>
            </a:pPr>
            <a:r>
              <a:rPr lang="en-US" sz="1200" b="1" dirty="0">
                <a:solidFill>
                  <a:srgbClr val="FFFFFF"/>
                </a:solidFill>
              </a:rPr>
              <a:t>Before — 现有表达</a:t>
            </a:r>
            <a:endParaRPr lang="en-US" sz="1200" dirty="0"/>
          </a:p>
        </p:txBody>
      </p:sp>
      <p:sp>
        <p:nvSpPr>
          <p:cNvPr id="10" name="Shape 8"/>
          <p:cNvSpPr/>
          <p:nvPr/>
        </p:nvSpPr>
        <p:spPr>
          <a:xfrm>
            <a:off x="457200" y="1399032"/>
            <a:ext cx="3931920" cy="2377440"/>
          </a:xfrm>
          <a:prstGeom prst="rect">
            <a:avLst/>
          </a:prstGeom>
          <a:solidFill>
            <a:srgbClr val="F5F5F5"/>
          </a:solidFill>
        </p:spPr>
      </p:sp>
      <p:sp>
        <p:nvSpPr>
          <p:cNvPr id="11" name="Text 9"/>
          <p:cNvSpPr/>
          <p:nvPr/>
        </p:nvSpPr>
        <p:spPr>
          <a:xfrm>
            <a:off x="594360" y="1490472"/>
            <a:ext cx="3657600" cy="2148840"/>
          </a:xfrm>
          <a:prstGeom prst="rect">
            <a:avLst/>
          </a:prstGeom>
          <a:noFill/>
        </p:spPr>
        <p:txBody>
          <a:bodyPr wrap="square" lIns="0" tIns="0" rIns="0" bIns="0" rtlCol="0" anchor="t"/>
          <a:lstStyle/>
          <a:p>
            <a:pPr marL="0" indent="0">
              <a:lnSpc>
                <a:spcPct val="190000"/>
              </a:lnSpc>
              <a:buNone/>
            </a:pPr>
            <a:r>
              <a:rPr lang="en-US" sz="900" b="1" dirty="0">
                <a:solidFill>
                  <a:srgbClr val="333333"/>
                </a:solidFill>
              </a:rPr>
              <a:t>首屏关键词：</a:t>
            </a:r>
            <a:endParaRPr lang="en-US" sz="900" dirty="0"/>
          </a:p>
          <a:p>
            <a:pPr marL="0" indent="0">
              <a:lnSpc>
                <a:spcPct val="190000"/>
              </a:lnSpc>
              <a:buNone/>
            </a:pPr>
            <a:r>
              <a:rPr lang="en-US" sz="900" dirty="0">
                <a:solidFill>
                  <a:srgbClr val="666666"/>
                </a:solidFill>
              </a:rPr>
              <a:t>环六肽-9 / 修护屏障 / 闪充膨弹 / 淡纹紧致 / 悬油科技 / 五效合一</a:t>
            </a:r>
            <a:endParaRPr lang="en-US" sz="900" dirty="0"/>
          </a:p>
          <a:p>
            <a:pPr marL="0" indent="0">
              <a:lnSpc>
                <a:spcPct val="190000"/>
              </a:lnSpc>
              <a:buNone/>
            </a:pPr>
            <a:endParaRPr lang="en-US" sz="900" dirty="0"/>
          </a:p>
          <a:p>
            <a:pPr marL="0" indent="0">
              <a:lnSpc>
                <a:spcPct val="190000"/>
              </a:lnSpc>
              <a:buNone/>
            </a:pPr>
            <a:r>
              <a:rPr lang="en-US" sz="900" b="1" dirty="0">
                <a:solidFill>
                  <a:srgbClr val="C8102E"/>
                </a:solidFill>
              </a:rPr>
              <a:t>问题所在：</a:t>
            </a:r>
            <a:endParaRPr lang="en-US" sz="900" dirty="0"/>
          </a:p>
          <a:p>
            <a:pPr marL="0" indent="0">
              <a:lnSpc>
                <a:spcPct val="190000"/>
              </a:lnSpc>
              <a:buNone/>
            </a:pPr>
            <a:r>
              <a:rPr lang="en-US" sz="850" dirty="0">
                <a:solidFill>
                  <a:srgbClr val="333333"/>
                </a:solidFill>
              </a:rPr>
              <a:t>● 关键词并列堆叠，缺乏层级</a:t>
            </a:r>
            <a:endParaRPr lang="en-US" sz="900" dirty="0"/>
          </a:p>
          <a:p>
            <a:pPr marL="0" indent="0">
              <a:lnSpc>
                <a:spcPct val="190000"/>
              </a:lnSpc>
              <a:buNone/>
            </a:pPr>
            <a:r>
              <a:rPr lang="en-US" sz="850" dirty="0">
                <a:solidFill>
                  <a:srgbClr val="333333"/>
                </a:solidFill>
              </a:rPr>
              <a:t>● "闪充膨弹/悬油科技"为自造词，消费者无法建立直觉认知</a:t>
            </a:r>
            <a:endParaRPr lang="en-US" sz="900" dirty="0"/>
          </a:p>
          <a:p>
            <a:pPr marL="0" indent="0">
              <a:lnSpc>
                <a:spcPct val="190000"/>
              </a:lnSpc>
              <a:buNone/>
            </a:pPr>
            <a:r>
              <a:rPr lang="en-US" sz="850" dirty="0">
                <a:solidFill>
                  <a:srgbClr val="333333"/>
                </a:solidFill>
              </a:rPr>
              <a:t>● 强调快速见效与用户长期感知存在落差</a:t>
            </a:r>
            <a:endParaRPr lang="en-US" sz="900" dirty="0"/>
          </a:p>
        </p:txBody>
      </p:sp>
      <p:sp>
        <p:nvSpPr>
          <p:cNvPr id="12" name="Shape 10"/>
          <p:cNvSpPr/>
          <p:nvPr/>
        </p:nvSpPr>
        <p:spPr>
          <a:xfrm>
            <a:off x="4754880" y="1051560"/>
            <a:ext cx="3931920" cy="347472"/>
          </a:xfrm>
          <a:prstGeom prst="rect">
            <a:avLst/>
          </a:prstGeom>
          <a:solidFill>
            <a:srgbClr val="C8102E"/>
          </a:solidFill>
        </p:spPr>
      </p:sp>
      <p:sp>
        <p:nvSpPr>
          <p:cNvPr id="13" name="Text 11"/>
          <p:cNvSpPr/>
          <p:nvPr/>
        </p:nvSpPr>
        <p:spPr>
          <a:xfrm>
            <a:off x="4754880" y="1051560"/>
            <a:ext cx="3931920" cy="347472"/>
          </a:xfrm>
          <a:prstGeom prst="rect">
            <a:avLst/>
          </a:prstGeom>
          <a:noFill/>
        </p:spPr>
        <p:txBody>
          <a:bodyPr wrap="square" lIns="0" tIns="0" rIns="0" bIns="0" rtlCol="0" anchor="ctr"/>
          <a:lstStyle/>
          <a:p>
            <a:pPr marL="0" indent="0" algn="ctr">
              <a:buNone/>
            </a:pPr>
            <a:r>
              <a:rPr lang="en-US" sz="1200" b="1" dirty="0">
                <a:solidFill>
                  <a:srgbClr val="FFFFFF"/>
                </a:solidFill>
              </a:rPr>
              <a:t>After — 优化后表达</a:t>
            </a:r>
            <a:endParaRPr lang="en-US" sz="1200" dirty="0"/>
          </a:p>
        </p:txBody>
      </p:sp>
      <p:sp>
        <p:nvSpPr>
          <p:cNvPr id="14" name="Shape 12"/>
          <p:cNvSpPr/>
          <p:nvPr/>
        </p:nvSpPr>
        <p:spPr>
          <a:xfrm>
            <a:off x="4754880" y="1399032"/>
            <a:ext cx="3931920" cy="2377440"/>
          </a:xfrm>
          <a:prstGeom prst="rect">
            <a:avLst/>
          </a:prstGeom>
          <a:solidFill>
            <a:srgbClr val="FCEAEA"/>
          </a:solidFill>
        </p:spPr>
      </p:sp>
      <p:sp>
        <p:nvSpPr>
          <p:cNvPr id="15" name="Shape 13"/>
          <p:cNvSpPr/>
          <p:nvPr/>
        </p:nvSpPr>
        <p:spPr>
          <a:xfrm>
            <a:off x="4892040" y="1545082"/>
            <a:ext cx="502920" cy="228600"/>
          </a:xfrm>
          <a:prstGeom prst="rect">
            <a:avLst/>
          </a:prstGeom>
          <a:solidFill>
            <a:srgbClr val="C8102E"/>
          </a:solidFill>
        </p:spPr>
      </p:sp>
      <p:sp>
        <p:nvSpPr>
          <p:cNvPr id="16" name="Text 14"/>
          <p:cNvSpPr/>
          <p:nvPr/>
        </p:nvSpPr>
        <p:spPr>
          <a:xfrm>
            <a:off x="4892040" y="1545082"/>
            <a:ext cx="502920" cy="228600"/>
          </a:xfrm>
          <a:prstGeom prst="rect">
            <a:avLst/>
          </a:prstGeom>
          <a:noFill/>
        </p:spPr>
        <p:txBody>
          <a:bodyPr wrap="square" lIns="0" tIns="0" rIns="0" bIns="0" rtlCol="0" anchor="ctr"/>
          <a:lstStyle/>
          <a:p>
            <a:pPr marL="0" indent="0" algn="ctr">
              <a:buNone/>
            </a:pPr>
            <a:r>
              <a:rPr lang="en-US" sz="800" b="1" dirty="0">
                <a:solidFill>
                  <a:srgbClr val="FFFFFF"/>
                </a:solidFill>
              </a:rPr>
              <a:t>定位</a:t>
            </a:r>
            <a:endParaRPr lang="en-US" sz="800" dirty="0"/>
          </a:p>
        </p:txBody>
      </p:sp>
      <p:sp>
        <p:nvSpPr>
          <p:cNvPr id="17" name="Text 15"/>
          <p:cNvSpPr/>
          <p:nvPr/>
        </p:nvSpPr>
        <p:spPr>
          <a:xfrm>
            <a:off x="5468112" y="1490472"/>
            <a:ext cx="3063240" cy="384048"/>
          </a:xfrm>
          <a:prstGeom prst="rect">
            <a:avLst/>
          </a:prstGeom>
          <a:noFill/>
        </p:spPr>
        <p:txBody>
          <a:bodyPr wrap="square" lIns="0" tIns="0" rIns="0" bIns="0" rtlCol="0" anchor="ctr"/>
          <a:lstStyle/>
          <a:p>
            <a:pPr marL="0" indent="0">
              <a:buNone/>
            </a:pPr>
            <a:r>
              <a:rPr lang="en-US" sz="900" dirty="0">
                <a:solidFill>
                  <a:srgbClr val="333333"/>
                </a:solidFill>
              </a:rPr>
              <a:t>面向大众初抗老人群的轻抗老次抛精华</a:t>
            </a:r>
            <a:endParaRPr lang="en-US" sz="900" dirty="0"/>
          </a:p>
        </p:txBody>
      </p:sp>
      <p:sp>
        <p:nvSpPr>
          <p:cNvPr id="18" name="Shape 16"/>
          <p:cNvSpPr/>
          <p:nvPr/>
        </p:nvSpPr>
        <p:spPr>
          <a:xfrm>
            <a:off x="4892040" y="1983994"/>
            <a:ext cx="502920" cy="228600"/>
          </a:xfrm>
          <a:prstGeom prst="rect">
            <a:avLst/>
          </a:prstGeom>
          <a:solidFill>
            <a:srgbClr val="C8102E"/>
          </a:solidFill>
        </p:spPr>
      </p:sp>
      <p:sp>
        <p:nvSpPr>
          <p:cNvPr id="19" name="Text 17"/>
          <p:cNvSpPr/>
          <p:nvPr/>
        </p:nvSpPr>
        <p:spPr>
          <a:xfrm>
            <a:off x="4892040" y="1983994"/>
            <a:ext cx="502920" cy="228600"/>
          </a:xfrm>
          <a:prstGeom prst="rect">
            <a:avLst/>
          </a:prstGeom>
          <a:noFill/>
        </p:spPr>
        <p:txBody>
          <a:bodyPr wrap="square" lIns="0" tIns="0" rIns="0" bIns="0" rtlCol="0" anchor="ctr"/>
          <a:lstStyle/>
          <a:p>
            <a:pPr marL="0" indent="0" algn="ctr">
              <a:buNone/>
            </a:pPr>
            <a:r>
              <a:rPr lang="en-US" sz="800" b="1" dirty="0">
                <a:solidFill>
                  <a:srgbClr val="FFFFFF"/>
                </a:solidFill>
              </a:rPr>
              <a:t>首屏</a:t>
            </a:r>
            <a:endParaRPr lang="en-US" sz="800" dirty="0"/>
          </a:p>
        </p:txBody>
      </p:sp>
      <p:sp>
        <p:nvSpPr>
          <p:cNvPr id="20" name="Text 18"/>
          <p:cNvSpPr/>
          <p:nvPr/>
        </p:nvSpPr>
        <p:spPr>
          <a:xfrm>
            <a:off x="5468112" y="1929384"/>
            <a:ext cx="3063240" cy="384048"/>
          </a:xfrm>
          <a:prstGeom prst="rect">
            <a:avLst/>
          </a:prstGeom>
          <a:noFill/>
        </p:spPr>
        <p:txBody>
          <a:bodyPr wrap="square" lIns="0" tIns="0" rIns="0" bIns="0" rtlCol="0" anchor="ctr"/>
          <a:lstStyle/>
          <a:p>
            <a:pPr marL="0" indent="0">
              <a:buNone/>
            </a:pPr>
            <a:r>
              <a:rPr lang="en-US" sz="900" dirty="0">
                <a:solidFill>
                  <a:srgbClr val="333333"/>
                </a:solidFill>
              </a:rPr>
              <a:t>轻抗老入门型——环六肽加持，质地轻润好吸收</a:t>
            </a:r>
            <a:endParaRPr lang="en-US" sz="900" dirty="0"/>
          </a:p>
        </p:txBody>
      </p:sp>
      <p:sp>
        <p:nvSpPr>
          <p:cNvPr id="21" name="Shape 19"/>
          <p:cNvSpPr/>
          <p:nvPr/>
        </p:nvSpPr>
        <p:spPr>
          <a:xfrm>
            <a:off x="4892040" y="2422906"/>
            <a:ext cx="502920" cy="228600"/>
          </a:xfrm>
          <a:prstGeom prst="rect">
            <a:avLst/>
          </a:prstGeom>
          <a:solidFill>
            <a:srgbClr val="C8102E"/>
          </a:solidFill>
        </p:spPr>
      </p:sp>
      <p:sp>
        <p:nvSpPr>
          <p:cNvPr id="22" name="Text 20"/>
          <p:cNvSpPr/>
          <p:nvPr/>
        </p:nvSpPr>
        <p:spPr>
          <a:xfrm>
            <a:off x="4892040" y="2422906"/>
            <a:ext cx="502920" cy="228600"/>
          </a:xfrm>
          <a:prstGeom prst="rect">
            <a:avLst/>
          </a:prstGeom>
          <a:noFill/>
        </p:spPr>
        <p:txBody>
          <a:bodyPr wrap="square" lIns="0" tIns="0" rIns="0" bIns="0" rtlCol="0" anchor="ctr"/>
          <a:lstStyle/>
          <a:p>
            <a:pPr marL="0" indent="0" algn="ctr">
              <a:buNone/>
            </a:pPr>
            <a:r>
              <a:rPr lang="en-US" sz="800" b="1" dirty="0">
                <a:solidFill>
                  <a:srgbClr val="FFFFFF"/>
                </a:solidFill>
              </a:rPr>
              <a:t>第1层</a:t>
            </a:r>
            <a:endParaRPr lang="en-US" sz="800" dirty="0"/>
          </a:p>
        </p:txBody>
      </p:sp>
      <p:sp>
        <p:nvSpPr>
          <p:cNvPr id="23" name="Text 21"/>
          <p:cNvSpPr/>
          <p:nvPr/>
        </p:nvSpPr>
        <p:spPr>
          <a:xfrm>
            <a:off x="5468112" y="2368296"/>
            <a:ext cx="3063240" cy="384048"/>
          </a:xfrm>
          <a:prstGeom prst="rect">
            <a:avLst/>
          </a:prstGeom>
          <a:noFill/>
        </p:spPr>
        <p:txBody>
          <a:bodyPr wrap="square" lIns="0" tIns="0" rIns="0" bIns="0" rtlCol="0" anchor="ctr"/>
          <a:lstStyle/>
          <a:p>
            <a:pPr marL="0" indent="0">
              <a:buNone/>
            </a:pPr>
            <a:r>
              <a:rPr lang="en-US" sz="900" dirty="0">
                <a:solidFill>
                  <a:srgbClr val="333333"/>
                </a:solidFill>
              </a:rPr>
              <a:t>即时体感：上脸轻润、吸收快、妆前更服帖</a:t>
            </a:r>
            <a:endParaRPr lang="en-US" sz="900" dirty="0"/>
          </a:p>
        </p:txBody>
      </p:sp>
      <p:sp>
        <p:nvSpPr>
          <p:cNvPr id="24" name="Shape 22"/>
          <p:cNvSpPr/>
          <p:nvPr/>
        </p:nvSpPr>
        <p:spPr>
          <a:xfrm>
            <a:off x="4892040" y="2861818"/>
            <a:ext cx="502920" cy="228600"/>
          </a:xfrm>
          <a:prstGeom prst="rect">
            <a:avLst/>
          </a:prstGeom>
          <a:solidFill>
            <a:srgbClr val="C8102E"/>
          </a:solidFill>
        </p:spPr>
      </p:sp>
      <p:sp>
        <p:nvSpPr>
          <p:cNvPr id="25" name="Text 23"/>
          <p:cNvSpPr/>
          <p:nvPr/>
        </p:nvSpPr>
        <p:spPr>
          <a:xfrm>
            <a:off x="4892040" y="2861818"/>
            <a:ext cx="502920" cy="228600"/>
          </a:xfrm>
          <a:prstGeom prst="rect">
            <a:avLst/>
          </a:prstGeom>
          <a:noFill/>
        </p:spPr>
        <p:txBody>
          <a:bodyPr wrap="square" lIns="0" tIns="0" rIns="0" bIns="0" rtlCol="0" anchor="ctr"/>
          <a:lstStyle/>
          <a:p>
            <a:pPr marL="0" indent="0" algn="ctr">
              <a:buNone/>
            </a:pPr>
            <a:r>
              <a:rPr lang="en-US" sz="800" b="1" dirty="0">
                <a:solidFill>
                  <a:srgbClr val="FFFFFF"/>
                </a:solidFill>
              </a:rPr>
              <a:t>第2层</a:t>
            </a:r>
            <a:endParaRPr lang="en-US" sz="800" dirty="0"/>
          </a:p>
        </p:txBody>
      </p:sp>
      <p:sp>
        <p:nvSpPr>
          <p:cNvPr id="26" name="Text 24"/>
          <p:cNvSpPr/>
          <p:nvPr/>
        </p:nvSpPr>
        <p:spPr>
          <a:xfrm>
            <a:off x="5468112" y="2807208"/>
            <a:ext cx="3063240" cy="384048"/>
          </a:xfrm>
          <a:prstGeom prst="rect">
            <a:avLst/>
          </a:prstGeom>
          <a:noFill/>
        </p:spPr>
        <p:txBody>
          <a:bodyPr wrap="square" lIns="0" tIns="0" rIns="0" bIns="0" rtlCol="0" anchor="ctr"/>
          <a:lstStyle/>
          <a:p>
            <a:pPr marL="0" indent="0">
              <a:buNone/>
            </a:pPr>
            <a:r>
              <a:rPr lang="en-US" sz="900" dirty="0">
                <a:solidFill>
                  <a:srgbClr val="333333"/>
                </a:solidFill>
              </a:rPr>
              <a:t>使用场景：熬夜后/换季/出差/妆前</a:t>
            </a:r>
            <a:endParaRPr lang="en-US" sz="900" dirty="0"/>
          </a:p>
        </p:txBody>
      </p:sp>
      <p:sp>
        <p:nvSpPr>
          <p:cNvPr id="27" name="Shape 25"/>
          <p:cNvSpPr/>
          <p:nvPr/>
        </p:nvSpPr>
        <p:spPr>
          <a:xfrm>
            <a:off x="4892040" y="3300730"/>
            <a:ext cx="502920" cy="228600"/>
          </a:xfrm>
          <a:prstGeom prst="rect">
            <a:avLst/>
          </a:prstGeom>
          <a:solidFill>
            <a:srgbClr val="C8102E"/>
          </a:solidFill>
        </p:spPr>
      </p:sp>
      <p:sp>
        <p:nvSpPr>
          <p:cNvPr id="28" name="Text 26"/>
          <p:cNvSpPr/>
          <p:nvPr/>
        </p:nvSpPr>
        <p:spPr>
          <a:xfrm>
            <a:off x="4892040" y="3300730"/>
            <a:ext cx="502920" cy="228600"/>
          </a:xfrm>
          <a:prstGeom prst="rect">
            <a:avLst/>
          </a:prstGeom>
          <a:noFill/>
        </p:spPr>
        <p:txBody>
          <a:bodyPr wrap="square" lIns="0" tIns="0" rIns="0" bIns="0" rtlCol="0" anchor="ctr"/>
          <a:lstStyle/>
          <a:p>
            <a:pPr marL="0" indent="0" algn="ctr">
              <a:buNone/>
            </a:pPr>
            <a:r>
              <a:rPr lang="en-US" sz="800" b="1" dirty="0">
                <a:solidFill>
                  <a:srgbClr val="FFFFFF"/>
                </a:solidFill>
              </a:rPr>
              <a:t>第3层</a:t>
            </a:r>
            <a:endParaRPr lang="en-US" sz="800" dirty="0"/>
          </a:p>
        </p:txBody>
      </p:sp>
      <p:sp>
        <p:nvSpPr>
          <p:cNvPr id="29" name="Text 27"/>
          <p:cNvSpPr/>
          <p:nvPr/>
        </p:nvSpPr>
        <p:spPr>
          <a:xfrm>
            <a:off x="5468112" y="3246120"/>
            <a:ext cx="3063240" cy="384048"/>
          </a:xfrm>
          <a:prstGeom prst="rect">
            <a:avLst/>
          </a:prstGeom>
          <a:noFill/>
        </p:spPr>
        <p:txBody>
          <a:bodyPr wrap="square" lIns="0" tIns="0" rIns="0" bIns="0" rtlCol="0" anchor="ctr"/>
          <a:lstStyle/>
          <a:p>
            <a:pPr marL="0" indent="0">
              <a:buNone/>
            </a:pPr>
            <a:r>
              <a:rPr lang="en-US" sz="900" dirty="0">
                <a:solidFill>
                  <a:srgbClr val="333333"/>
                </a:solidFill>
              </a:rPr>
              <a:t>成分逻辑：环六肽-9+多肽，坚持用才有积累</a:t>
            </a:r>
            <a:endParaRPr lang="en-US" sz="900" dirty="0"/>
          </a:p>
        </p:txBody>
      </p:sp>
      <p:sp>
        <p:nvSpPr>
          <p:cNvPr id="30" name="Text 28"/>
          <p:cNvSpPr/>
          <p:nvPr/>
        </p:nvSpPr>
        <p:spPr>
          <a:xfrm>
            <a:off x="457200" y="3840480"/>
            <a:ext cx="8229600" cy="274320"/>
          </a:xfrm>
          <a:prstGeom prst="rect">
            <a:avLst/>
          </a:prstGeom>
          <a:noFill/>
        </p:spPr>
        <p:txBody>
          <a:bodyPr wrap="square" lIns="0" tIns="0" rIns="0" bIns="0" rtlCol="0" anchor="ctr"/>
          <a:lstStyle/>
          <a:p>
            <a:pPr marL="0" indent="0">
              <a:buNone/>
            </a:pPr>
            <a:r>
              <a:rPr lang="en-US" sz="1100" b="1" dirty="0">
                <a:solidFill>
                  <a:srgbClr val="C8102E"/>
                </a:solidFill>
              </a:rPr>
              <a:t>三个可落地的内容优化方向</a:t>
            </a:r>
            <a:endParaRPr lang="en-US" sz="1100" dirty="0"/>
          </a:p>
        </p:txBody>
      </p:sp>
      <p:sp>
        <p:nvSpPr>
          <p:cNvPr id="31" name="Shape 29"/>
          <p:cNvSpPr/>
          <p:nvPr/>
        </p:nvSpPr>
        <p:spPr>
          <a:xfrm>
            <a:off x="457200" y="4160520"/>
            <a:ext cx="2651760" cy="502920"/>
          </a:xfrm>
          <a:prstGeom prst="rect">
            <a:avLst/>
          </a:prstGeom>
          <a:solidFill>
            <a:srgbClr val="F5F5F5"/>
          </a:solidFill>
          <a:effectLst>
            <a:outerShdw blurRad="50800" dist="25400" dir="8100000" algn="bl" rotWithShape="0">
              <a:srgbClr val="000000">
                <a:alpha val="10000"/>
              </a:srgbClr>
            </a:outerShdw>
          </a:effectLst>
        </p:spPr>
      </p:sp>
      <p:sp>
        <p:nvSpPr>
          <p:cNvPr id="32" name="Text 30"/>
          <p:cNvSpPr/>
          <p:nvPr/>
        </p:nvSpPr>
        <p:spPr>
          <a:xfrm>
            <a:off x="548640" y="4160520"/>
            <a:ext cx="640080" cy="502920"/>
          </a:xfrm>
          <a:prstGeom prst="rect">
            <a:avLst/>
          </a:prstGeom>
          <a:noFill/>
        </p:spPr>
        <p:txBody>
          <a:bodyPr wrap="square" lIns="0" tIns="0" rIns="0" bIns="0" rtlCol="0" anchor="ctr"/>
          <a:lstStyle/>
          <a:p>
            <a:pPr marL="0" indent="0">
              <a:buNone/>
            </a:pPr>
            <a:r>
              <a:rPr lang="en-US" sz="1000" b="1" dirty="0">
                <a:solidFill>
                  <a:srgbClr val="C8102E"/>
                </a:solidFill>
              </a:rPr>
              <a:t>预期管理</a:t>
            </a:r>
            <a:endParaRPr lang="en-US" sz="1000" dirty="0"/>
          </a:p>
        </p:txBody>
      </p:sp>
      <p:sp>
        <p:nvSpPr>
          <p:cNvPr id="33" name="Text 31"/>
          <p:cNvSpPr/>
          <p:nvPr/>
        </p:nvSpPr>
        <p:spPr>
          <a:xfrm>
            <a:off x="1188720" y="4160520"/>
            <a:ext cx="1828800" cy="502920"/>
          </a:xfrm>
          <a:prstGeom prst="rect">
            <a:avLst/>
          </a:prstGeom>
          <a:noFill/>
        </p:spPr>
        <p:txBody>
          <a:bodyPr wrap="square" lIns="0" tIns="0" rIns="0" bIns="0" rtlCol="0" anchor="ctr"/>
          <a:lstStyle/>
          <a:p>
            <a:pPr marL="0" indent="0">
              <a:buNone/>
            </a:pPr>
            <a:r>
              <a:rPr lang="en-US" sz="800" dirty="0">
                <a:solidFill>
                  <a:srgbClr val="333333"/>
                </a:solidFill>
              </a:rPr>
              <a:t>用1-7天/8-14天/15-28天时间轴叙事替代强效承诺</a:t>
            </a:r>
            <a:endParaRPr lang="en-US" sz="800" dirty="0"/>
          </a:p>
        </p:txBody>
      </p:sp>
      <p:sp>
        <p:nvSpPr>
          <p:cNvPr id="34" name="Shape 32"/>
          <p:cNvSpPr/>
          <p:nvPr/>
        </p:nvSpPr>
        <p:spPr>
          <a:xfrm>
            <a:off x="3291840" y="4160520"/>
            <a:ext cx="2651760" cy="502920"/>
          </a:xfrm>
          <a:prstGeom prst="rect">
            <a:avLst/>
          </a:prstGeom>
          <a:solidFill>
            <a:srgbClr val="F5F5F5"/>
          </a:solidFill>
          <a:effectLst>
            <a:outerShdw blurRad="50800" dist="25400" dir="8100000" algn="bl" rotWithShape="0">
              <a:srgbClr val="000000">
                <a:alpha val="10000"/>
              </a:srgbClr>
            </a:outerShdw>
          </a:effectLst>
        </p:spPr>
      </p:sp>
      <p:sp>
        <p:nvSpPr>
          <p:cNvPr id="35" name="Text 33"/>
          <p:cNvSpPr/>
          <p:nvPr/>
        </p:nvSpPr>
        <p:spPr>
          <a:xfrm>
            <a:off x="3383280" y="4160520"/>
            <a:ext cx="640080" cy="502920"/>
          </a:xfrm>
          <a:prstGeom prst="rect">
            <a:avLst/>
          </a:prstGeom>
          <a:noFill/>
        </p:spPr>
        <p:txBody>
          <a:bodyPr wrap="square" lIns="0" tIns="0" rIns="0" bIns="0" rtlCol="0" anchor="ctr"/>
          <a:lstStyle/>
          <a:p>
            <a:pPr marL="0" indent="0">
              <a:buNone/>
            </a:pPr>
            <a:r>
              <a:rPr lang="en-US" sz="1000" b="1" dirty="0">
                <a:solidFill>
                  <a:srgbClr val="C8102E"/>
                </a:solidFill>
              </a:rPr>
              <a:t>场景延伸</a:t>
            </a:r>
            <a:endParaRPr lang="en-US" sz="1000" dirty="0"/>
          </a:p>
        </p:txBody>
      </p:sp>
      <p:sp>
        <p:nvSpPr>
          <p:cNvPr id="36" name="Text 34"/>
          <p:cNvSpPr/>
          <p:nvPr/>
        </p:nvSpPr>
        <p:spPr>
          <a:xfrm>
            <a:off x="4023360" y="4160520"/>
            <a:ext cx="1828800" cy="502920"/>
          </a:xfrm>
          <a:prstGeom prst="rect">
            <a:avLst/>
          </a:prstGeom>
          <a:noFill/>
        </p:spPr>
        <p:txBody>
          <a:bodyPr wrap="square" lIns="0" tIns="0" rIns="0" bIns="0" rtlCol="0" anchor="ctr"/>
          <a:lstStyle/>
          <a:p>
            <a:pPr marL="0" indent="0">
              <a:buNone/>
            </a:pPr>
            <a:r>
              <a:rPr lang="en-US" sz="800" dirty="0">
                <a:solidFill>
                  <a:srgbClr val="333333"/>
                </a:solidFill>
              </a:rPr>
              <a:t>开发妆前打底专项内容，触达彩妆增量用户</a:t>
            </a:r>
            <a:endParaRPr lang="en-US" sz="800" dirty="0"/>
          </a:p>
        </p:txBody>
      </p:sp>
      <p:sp>
        <p:nvSpPr>
          <p:cNvPr id="37" name="Shape 35"/>
          <p:cNvSpPr/>
          <p:nvPr/>
        </p:nvSpPr>
        <p:spPr>
          <a:xfrm>
            <a:off x="6126480" y="4160520"/>
            <a:ext cx="2651760" cy="502920"/>
          </a:xfrm>
          <a:prstGeom prst="rect">
            <a:avLst/>
          </a:prstGeom>
          <a:solidFill>
            <a:srgbClr val="F5F5F5"/>
          </a:solidFill>
          <a:effectLst>
            <a:outerShdw blurRad="50800" dist="25400" dir="8100000" algn="bl" rotWithShape="0">
              <a:srgbClr val="000000">
                <a:alpha val="10000"/>
              </a:srgbClr>
            </a:outerShdw>
          </a:effectLst>
        </p:spPr>
      </p:sp>
      <p:sp>
        <p:nvSpPr>
          <p:cNvPr id="38" name="Text 36"/>
          <p:cNvSpPr/>
          <p:nvPr/>
        </p:nvSpPr>
        <p:spPr>
          <a:xfrm>
            <a:off x="6217920" y="4160520"/>
            <a:ext cx="640080" cy="502920"/>
          </a:xfrm>
          <a:prstGeom prst="rect">
            <a:avLst/>
          </a:prstGeom>
          <a:noFill/>
        </p:spPr>
        <p:txBody>
          <a:bodyPr wrap="square" lIns="0" tIns="0" rIns="0" bIns="0" rtlCol="0" anchor="ctr"/>
          <a:lstStyle/>
          <a:p>
            <a:pPr marL="0" indent="0">
              <a:buNone/>
            </a:pPr>
            <a:r>
              <a:rPr lang="en-US" sz="1000" b="1" dirty="0">
                <a:solidFill>
                  <a:srgbClr val="C8102E"/>
                </a:solidFill>
              </a:rPr>
              <a:t>信任重建</a:t>
            </a:r>
            <a:endParaRPr lang="en-US" sz="1000" dirty="0"/>
          </a:p>
        </p:txBody>
      </p:sp>
      <p:sp>
        <p:nvSpPr>
          <p:cNvPr id="39" name="Text 37"/>
          <p:cNvSpPr/>
          <p:nvPr/>
        </p:nvSpPr>
        <p:spPr>
          <a:xfrm>
            <a:off x="6858000" y="4160520"/>
            <a:ext cx="1828800" cy="502920"/>
          </a:xfrm>
          <a:prstGeom prst="rect">
            <a:avLst/>
          </a:prstGeom>
          <a:noFill/>
        </p:spPr>
        <p:txBody>
          <a:bodyPr wrap="square" lIns="0" tIns="0" rIns="0" bIns="0" rtlCol="0" anchor="ctr"/>
          <a:lstStyle/>
          <a:p>
            <a:pPr marL="0" indent="0">
              <a:buNone/>
            </a:pPr>
            <a:r>
              <a:rPr lang="en-US" sz="800" dirty="0">
                <a:solidFill>
                  <a:srgbClr val="333333"/>
                </a:solidFill>
              </a:rPr>
              <a:t>使用技巧教育+品质溯源内容修复口碑</a:t>
            </a:r>
            <a:endParaRPr lang="en-US" sz="800" dirty="0"/>
          </a:p>
        </p:txBody>
      </p:sp>
    </p:spTree>
  </p:cSld>
  <p:clrMapOvr>
    <a:masterClrMapping/>
  </p:clrMapOvr>
</p:sld>
</file>

<file path=ppt/tags/tag1.xml><?xml version="1.0" encoding="utf-8"?>
<p:tagLst xmlns:p="http://schemas.openxmlformats.org/presentationml/2006/main">
  <p:tag name="KSO_WM_DIAGRAM_VIRTUALLY_FRAME" val="{&quot;height&quot;:151.2,&quot;left&quot;:36,&quot;top&quot;:118.8,&quot;width&quot;:648}"/>
</p:tagLst>
</file>

<file path=ppt/tags/tag10.xml><?xml version="1.0" encoding="utf-8"?>
<p:tagLst xmlns:p="http://schemas.openxmlformats.org/presentationml/2006/main">
  <p:tag name="KSO_WM_DIAGRAM_VIRTUALLY_FRAME" val="{&quot;height&quot;:151.2,&quot;left&quot;:36,&quot;top&quot;:118.8,&quot;width&quot;:648}"/>
</p:tagLst>
</file>

<file path=ppt/tags/tag11.xml><?xml version="1.0" encoding="utf-8"?>
<p:tagLst xmlns:p="http://schemas.openxmlformats.org/presentationml/2006/main">
  <p:tag name="KSO_WM_DIAGRAM_VIRTUALLY_FRAME" val="{&quot;height&quot;:151.2,&quot;left&quot;:36,&quot;top&quot;:118.8,&quot;width&quot;:648}"/>
</p:tagLst>
</file>

<file path=ppt/tags/tag12.xml><?xml version="1.0" encoding="utf-8"?>
<p:tagLst xmlns:p="http://schemas.openxmlformats.org/presentationml/2006/main">
  <p:tag name="KSO_WM_DIAGRAM_VIRTUALLY_FRAME" val="{&quot;height&quot;:151.2,&quot;left&quot;:36,&quot;top&quot;:118.8,&quot;width&quot;:648}"/>
</p:tagLst>
</file>

<file path=ppt/tags/tag13.xml><?xml version="1.0" encoding="utf-8"?>
<p:tagLst xmlns:p="http://schemas.openxmlformats.org/presentationml/2006/main">
  <p:tag name="KSO_WM_DIAGRAM_VIRTUALLY_FRAME" val="{&quot;height&quot;:151.2,&quot;left&quot;:36,&quot;top&quot;:118.8,&quot;width&quot;:648}"/>
</p:tagLst>
</file>

<file path=ppt/tags/tag14.xml><?xml version="1.0" encoding="utf-8"?>
<p:tagLst xmlns:p="http://schemas.openxmlformats.org/presentationml/2006/main">
  <p:tag name="KSO_WM_DIAGRAM_VIRTUALLY_FRAME" val="{&quot;height&quot;:151.2,&quot;left&quot;:36,&quot;top&quot;:118.8,&quot;width&quot;:648}"/>
</p:tagLst>
</file>

<file path=ppt/tags/tag15.xml><?xml version="1.0" encoding="utf-8"?>
<p:tagLst xmlns:p="http://schemas.openxmlformats.org/presentationml/2006/main">
  <p:tag name="KSO_WM_DIAGRAM_VIRTUALLY_FRAME" val="{&quot;height&quot;:151.2,&quot;left&quot;:36,&quot;top&quot;:118.8,&quot;width&quot;:648}"/>
</p:tagLst>
</file>

<file path=ppt/tags/tag16.xml><?xml version="1.0" encoding="utf-8"?>
<p:tagLst xmlns:p="http://schemas.openxmlformats.org/presentationml/2006/main">
  <p:tag name="KSO_WM_DIAGRAM_VIRTUALLY_FRAME" val="{&quot;height&quot;:151.2,&quot;left&quot;:36,&quot;top&quot;:118.8,&quot;width&quot;:648}"/>
</p:tagLst>
</file>

<file path=ppt/tags/tag17.xml><?xml version="1.0" encoding="utf-8"?>
<p:tagLst xmlns:p="http://schemas.openxmlformats.org/presentationml/2006/main">
  <p:tag name="KSO_WM_DIAGRAM_VIRTUALLY_FRAME" val="{&quot;height&quot;:151.2,&quot;left&quot;:36,&quot;top&quot;:118.8,&quot;width&quot;:648}"/>
</p:tagLst>
</file>

<file path=ppt/tags/tag18.xml><?xml version="1.0" encoding="utf-8"?>
<p:tagLst xmlns:p="http://schemas.openxmlformats.org/presentationml/2006/main">
  <p:tag name="KSO_WM_DIAGRAM_VIRTUALLY_FRAME" val="{&quot;height&quot;:151.2,&quot;left&quot;:36,&quot;top&quot;:118.8,&quot;width&quot;:648}"/>
</p:tagLst>
</file>

<file path=ppt/tags/tag19.xml><?xml version="1.0" encoding="utf-8"?>
<p:tagLst xmlns:p="http://schemas.openxmlformats.org/presentationml/2006/main">
  <p:tag name="KSO_WM_DIAGRAM_VIRTUALLY_FRAME" val="{&quot;height&quot;:151.2,&quot;left&quot;:36,&quot;top&quot;:118.8,&quot;width&quot;:648}"/>
</p:tagLst>
</file>

<file path=ppt/tags/tag2.xml><?xml version="1.0" encoding="utf-8"?>
<p:tagLst xmlns:p="http://schemas.openxmlformats.org/presentationml/2006/main">
  <p:tag name="KSO_WM_DIAGRAM_VIRTUALLY_FRAME" val="{&quot;height&quot;:151.2,&quot;left&quot;:36,&quot;top&quot;:118.8,&quot;width&quot;:648}"/>
</p:tagLst>
</file>

<file path=ppt/tags/tag20.xml><?xml version="1.0" encoding="utf-8"?>
<p:tagLst xmlns:p="http://schemas.openxmlformats.org/presentationml/2006/main">
  <p:tag name="KSO_WM_DIAGRAM_VIRTUALLY_FRAME" val="{&quot;height&quot;:151.2,&quot;left&quot;:36,&quot;top&quot;:118.8,&quot;width&quot;:648}"/>
</p:tagLst>
</file>

<file path=ppt/tags/tag21.xml><?xml version="1.0" encoding="utf-8"?>
<p:tagLst xmlns:p="http://schemas.openxmlformats.org/presentationml/2006/main">
  <p:tag name="KSO_WM_DIAGRAM_VIRTUALLY_FRAME" val="{&quot;height&quot;:151.2,&quot;left&quot;:36,&quot;top&quot;:118.8,&quot;width&quot;:648}"/>
</p:tagLst>
</file>

<file path=ppt/tags/tag22.xml><?xml version="1.0" encoding="utf-8"?>
<p:tagLst xmlns:p="http://schemas.openxmlformats.org/presentationml/2006/main">
  <p:tag name="KSO_WM_DIAGRAM_VIRTUALLY_FRAME" val="{&quot;height&quot;:151.2,&quot;left&quot;:36,&quot;top&quot;:118.8,&quot;width&quot;:648}"/>
</p:tagLst>
</file>

<file path=ppt/tags/tag23.xml><?xml version="1.0" encoding="utf-8"?>
<p:tagLst xmlns:p="http://schemas.openxmlformats.org/presentationml/2006/main">
  <p:tag name="KSO_WM_DIAGRAM_VIRTUALLY_FRAME" val="{&quot;height&quot;:151.2,&quot;left&quot;:36,&quot;top&quot;:118.8,&quot;width&quot;:648}"/>
</p:tagLst>
</file>

<file path=ppt/tags/tag24.xml><?xml version="1.0" encoding="utf-8"?>
<p:tagLst xmlns:p="http://schemas.openxmlformats.org/presentationml/2006/main">
  <p:tag name="KSO_WM_DIAGRAM_VIRTUALLY_FRAME" val="{&quot;height&quot;:151.2,&quot;left&quot;:36,&quot;top&quot;:118.8,&quot;width&quot;:648}"/>
</p:tagLst>
</file>

<file path=ppt/tags/tag3.xml><?xml version="1.0" encoding="utf-8"?>
<p:tagLst xmlns:p="http://schemas.openxmlformats.org/presentationml/2006/main">
  <p:tag name="KSO_WM_DIAGRAM_VIRTUALLY_FRAME" val="{&quot;height&quot;:151.2,&quot;left&quot;:36,&quot;top&quot;:118.8,&quot;width&quot;:648}"/>
</p:tagLst>
</file>

<file path=ppt/tags/tag4.xml><?xml version="1.0" encoding="utf-8"?>
<p:tagLst xmlns:p="http://schemas.openxmlformats.org/presentationml/2006/main">
  <p:tag name="KSO_WM_DIAGRAM_VIRTUALLY_FRAME" val="{&quot;height&quot;:151.2,&quot;left&quot;:36,&quot;top&quot;:118.8,&quot;width&quot;:648}"/>
</p:tagLst>
</file>

<file path=ppt/tags/tag5.xml><?xml version="1.0" encoding="utf-8"?>
<p:tagLst xmlns:p="http://schemas.openxmlformats.org/presentationml/2006/main">
  <p:tag name="KSO_WM_DIAGRAM_VIRTUALLY_FRAME" val="{&quot;height&quot;:151.2,&quot;left&quot;:36,&quot;top&quot;:118.8,&quot;width&quot;:648}"/>
</p:tagLst>
</file>

<file path=ppt/tags/tag6.xml><?xml version="1.0" encoding="utf-8"?>
<p:tagLst xmlns:p="http://schemas.openxmlformats.org/presentationml/2006/main">
  <p:tag name="KSO_WM_DIAGRAM_VIRTUALLY_FRAME" val="{&quot;height&quot;:151.2,&quot;left&quot;:36,&quot;top&quot;:118.8,&quot;width&quot;:648}"/>
</p:tagLst>
</file>

<file path=ppt/tags/tag7.xml><?xml version="1.0" encoding="utf-8"?>
<p:tagLst xmlns:p="http://schemas.openxmlformats.org/presentationml/2006/main">
  <p:tag name="KSO_WM_DIAGRAM_VIRTUALLY_FRAME" val="{&quot;height&quot;:151.2,&quot;left&quot;:36,&quot;top&quot;:118.8,&quot;width&quot;:648}"/>
</p:tagLst>
</file>

<file path=ppt/tags/tag8.xml><?xml version="1.0" encoding="utf-8"?>
<p:tagLst xmlns:p="http://schemas.openxmlformats.org/presentationml/2006/main">
  <p:tag name="KSO_WM_DIAGRAM_VIRTUALLY_FRAME" val="{&quot;height&quot;:151.2,&quot;left&quot;:36,&quot;top&quot;:118.8,&quot;width&quot;:648}"/>
</p:tagLst>
</file>

<file path=ppt/tags/tag9.xml><?xml version="1.0" encoding="utf-8"?>
<p:tagLst xmlns:p="http://schemas.openxmlformats.org/presentationml/2006/main">
  <p:tag name="KSO_WM_DIAGRAM_VIRTUALLY_FRAME" val="{&quot;height&quot;:151.2,&quot;left&quot;:36,&quot;top&quot;:118.8,&quot;width&quot;:64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3554</Words>
  <Application>WPS 演示</Application>
  <PresentationFormat>On-screen Show (16:9)</PresentationFormat>
  <Paragraphs>662</Paragraphs>
  <Slides>12</Slides>
  <Notes>12</Notes>
  <HiddenSlides>0</HiddenSlides>
  <MMClips>0</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12</vt:i4>
      </vt:variant>
    </vt:vector>
  </HeadingPairs>
  <TitlesOfParts>
    <vt:vector size="24" baseType="lpstr">
      <vt:lpstr>Arial</vt:lpstr>
      <vt:lpstr>宋体</vt:lpstr>
      <vt:lpstr>Wingdings</vt:lpstr>
      <vt:lpstr>微软雅黑</vt:lpstr>
      <vt:lpstr>微软雅黑</vt:lpstr>
      <vt:lpstr>Calibri</vt:lpstr>
      <vt:lpstr>Calibri</vt:lpstr>
      <vt:lpstr>Calibri</vt:lpstr>
      <vt:lpstr>Arial Unicode MS</vt:lpstr>
      <vt:lpstr>等线</vt:lpstr>
      <vt:lpstr>Office Theme</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PptxGenJS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韩束红蛮腰次抛精华 竞品分析与内容优化方案</dc:title>
  <dc:creator>谢谦</dc:creator>
  <dc:subject>PptxGenJS Presentation</dc:subject>
  <cp:lastModifiedBy>Mathilda</cp:lastModifiedBy>
  <cp:revision>8</cp:revision>
  <dcterms:created xsi:type="dcterms:W3CDTF">2026-03-29T07:21:00Z</dcterms:created>
  <dcterms:modified xsi:type="dcterms:W3CDTF">2026-04-03T15:49:44Z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2052-12.1.0.24657</vt:lpwstr>
  </property>
  <property fmtid="{D5CDD505-2E9C-101B-9397-08002B2CF9AE}" pid="3" name="ICV">
    <vt:lpwstr>0F97A587030A40488EF699EE169F0C5F_13</vt:lpwstr>
  </property>
</Properties>
</file>